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4" r:id="rId3"/>
    <p:sldId id="257" r:id="rId4"/>
    <p:sldId id="265" r:id="rId5"/>
    <p:sldId id="296" r:id="rId6"/>
    <p:sldId id="297" r:id="rId7"/>
    <p:sldId id="298" r:id="rId8"/>
    <p:sldId id="306" r:id="rId9"/>
    <p:sldId id="260" r:id="rId10"/>
    <p:sldId id="294" r:id="rId11"/>
    <p:sldId id="276" r:id="rId12"/>
    <p:sldId id="278" r:id="rId13"/>
    <p:sldId id="310" r:id="rId14"/>
    <p:sldId id="280" r:id="rId15"/>
    <p:sldId id="281" r:id="rId16"/>
    <p:sldId id="282" r:id="rId17"/>
    <p:sldId id="311" r:id="rId18"/>
    <p:sldId id="295" r:id="rId19"/>
    <p:sldId id="289" r:id="rId20"/>
    <p:sldId id="288" r:id="rId21"/>
    <p:sldId id="290" r:id="rId22"/>
    <p:sldId id="291" r:id="rId23"/>
    <p:sldId id="292" r:id="rId24"/>
    <p:sldId id="308" r:id="rId25"/>
    <p:sldId id="302" r:id="rId26"/>
    <p:sldId id="304" r:id="rId27"/>
    <p:sldId id="309" r:id="rId28"/>
    <p:sldId id="305" r:id="rId29"/>
    <p:sldId id="303" r:id="rId30"/>
    <p:sldId id="293" r:id="rId31"/>
    <p:sldId id="29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14"/>
    <a:srgbClr val="BF2FC3"/>
    <a:srgbClr val="40BA25"/>
    <a:srgbClr val="38AE2B"/>
    <a:srgbClr val="FF8D72"/>
    <a:srgbClr val="FF6509"/>
    <a:srgbClr val="0092C5"/>
    <a:srgbClr val="FFFB87"/>
    <a:srgbClr val="FF96B9"/>
    <a:srgbClr val="FF8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3504" y="-10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70E3-2B91-6E4C-982A-D8A1E111C0D4}" type="datetimeFigureOut">
              <a:rPr lang="de-DE" smtClean="0"/>
              <a:t>13.06.14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F25FF-B289-CC40-BE6A-86CCA77F98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657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6E5CA-EAC8-954B-B178-779D9761785B}" type="datetimeFigureOut">
              <a:rPr lang="de-DE" smtClean="0"/>
              <a:t>13.06.14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C680C-17AD-D941-8722-B983956860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698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Sport nichtmehr</a:t>
            </a:r>
            <a:r>
              <a:rPr lang="de-DE" baseline="0" dirty="0" smtClean="0"/>
              <a:t> spiel und </a:t>
            </a:r>
            <a:r>
              <a:rPr lang="de-DE" baseline="0" dirty="0" err="1" smtClean="0"/>
              <a:t>unterhaltung</a:t>
            </a:r>
            <a:endParaRPr lang="de-DE" dirty="0" smtClean="0"/>
          </a:p>
          <a:p>
            <a:r>
              <a:rPr lang="de-DE" dirty="0" smtClean="0"/>
              <a:t>heutzutage </a:t>
            </a:r>
            <a:r>
              <a:rPr lang="de-DE" dirty="0"/>
              <a:t>immer wichtiger Daten zu </a:t>
            </a:r>
            <a:r>
              <a:rPr lang="de-DE" dirty="0" smtClean="0"/>
              <a:t>haben</a:t>
            </a:r>
          </a:p>
          <a:p>
            <a:r>
              <a:rPr lang="de-DE" dirty="0" smtClean="0"/>
              <a:t>Ziel:</a:t>
            </a:r>
            <a:r>
              <a:rPr lang="de-DE" baseline="0" dirty="0" smtClean="0"/>
              <a:t> neue Methode Daten zu </a:t>
            </a:r>
            <a:r>
              <a:rPr lang="de-DE" baseline="0" dirty="0" smtClean="0"/>
              <a:t>generieren</a:t>
            </a:r>
          </a:p>
          <a:p>
            <a:r>
              <a:rPr lang="de-DE" baseline="0" dirty="0" smtClean="0"/>
              <a:t>Technische Hilfsmittel nicht erlaubt, gestern WM erstmals Torlinienkamera</a:t>
            </a:r>
          </a:p>
          <a:p>
            <a:r>
              <a:rPr lang="de-DE" baseline="0" dirty="0" smtClean="0"/>
              <a:t>Wir wollen </a:t>
            </a:r>
            <a:r>
              <a:rPr lang="de-DE" baseline="0" dirty="0" err="1" smtClean="0"/>
              <a:t>expertendaten</a:t>
            </a:r>
            <a:r>
              <a:rPr lang="de-DE" baseline="0" dirty="0" smtClean="0"/>
              <a:t> durch viele Laien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428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709 Tasks</a:t>
            </a:r>
          </a:p>
          <a:p>
            <a:endParaRPr lang="de-DE" dirty="0" smtClean="0"/>
          </a:p>
          <a:p>
            <a:r>
              <a:rPr lang="de-DE" dirty="0" smtClean="0"/>
              <a:t>falsche </a:t>
            </a:r>
            <a:r>
              <a:rPr lang="de-DE" dirty="0" smtClean="0"/>
              <a:t>events werden nicht berücksichtigt in dem event rating, sondern erst bei tasks</a:t>
            </a:r>
          </a:p>
          <a:p>
            <a:r>
              <a:rPr lang="de-DE" dirty="0" smtClean="0"/>
              <a:t>taskrating -0.88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7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Eigentlicher Test</a:t>
            </a:r>
          </a:p>
          <a:p>
            <a:r>
              <a:rPr lang="de-DE" dirty="0" smtClean="0"/>
              <a:t>3 Testdurchläufe mit Insgesamt</a:t>
            </a:r>
            <a:endParaRPr lang="de-DE" baseline="0" dirty="0" smtClean="0"/>
          </a:p>
          <a:p>
            <a:r>
              <a:rPr lang="de-DE" dirty="0" smtClean="0"/>
              <a:t>20 </a:t>
            </a:r>
            <a:r>
              <a:rPr lang="de-DE" dirty="0" err="1" smtClean="0"/>
              <a:t>einheiten</a:t>
            </a:r>
            <a:r>
              <a:rPr lang="de-DE" dirty="0" smtClean="0"/>
              <a:t> sind </a:t>
            </a:r>
            <a:r>
              <a:rPr lang="de-DE" dirty="0" smtClean="0"/>
              <a:t>2.5 </a:t>
            </a:r>
            <a:r>
              <a:rPr lang="de-DE" dirty="0" smtClean="0"/>
              <a:t>% des gesamten Spielfeldes in der Diagonalen</a:t>
            </a:r>
          </a:p>
          <a:p>
            <a:r>
              <a:rPr lang="de-DE" dirty="0" smtClean="0"/>
              <a:t>2.5% </a:t>
            </a:r>
            <a:r>
              <a:rPr lang="de-DE" dirty="0" smtClean="0"/>
              <a:t>sind </a:t>
            </a:r>
            <a:r>
              <a:rPr lang="de-DE" dirty="0" smtClean="0"/>
              <a:t>2.25 </a:t>
            </a:r>
            <a:r>
              <a:rPr lang="de-DE" dirty="0" err="1" smtClean="0"/>
              <a:t>meter</a:t>
            </a:r>
            <a:r>
              <a:rPr lang="de-DE" baseline="0" dirty="0" smtClean="0"/>
              <a:t> auf 90*45 </a:t>
            </a:r>
            <a:r>
              <a:rPr lang="de-DE" baseline="0" dirty="0" err="1" smtClean="0"/>
              <a:t>spielfeld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13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Letztes Vergleich Pretest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960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Fals</a:t>
            </a:r>
            <a:r>
              <a:rPr lang="de-DE" baseline="0" dirty="0" smtClean="0"/>
              <a:t> positiv sind falsche Punkte, </a:t>
            </a:r>
            <a:r>
              <a:rPr lang="de-DE" baseline="0" dirty="0" err="1" smtClean="0"/>
              <a:t>false</a:t>
            </a:r>
            <a:r>
              <a:rPr lang="de-DE" baseline="0" dirty="0" smtClean="0"/>
              <a:t> negative Punkte die nicht berechnet wurden.</a:t>
            </a:r>
          </a:p>
          <a:p>
            <a:r>
              <a:rPr lang="de-DE" baseline="0" dirty="0" smtClean="0"/>
              <a:t>Interpolieren kann fehlende Verzeihen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3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41% aus </a:t>
            </a:r>
            <a:r>
              <a:rPr lang="de-DE" dirty="0" err="1" smtClean="0"/>
              <a:t>bangladesch</a:t>
            </a:r>
            <a:endParaRPr lang="de-DE" dirty="0" smtClean="0"/>
          </a:p>
          <a:p>
            <a:r>
              <a:rPr lang="de-DE" dirty="0" smtClean="0"/>
              <a:t>79% aus </a:t>
            </a:r>
            <a:r>
              <a:rPr lang="de-DE" dirty="0" err="1" smtClean="0"/>
              <a:t>asien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65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Zuerst totale,</a:t>
            </a:r>
          </a:p>
          <a:p>
            <a:r>
              <a:rPr lang="de-DE" dirty="0" smtClean="0"/>
              <a:t>Dana</a:t>
            </a:r>
            <a:r>
              <a:rPr lang="de-DE" baseline="0" dirty="0" smtClean="0"/>
              <a:t>ch hinter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nicht erkennbar welche </a:t>
            </a:r>
            <a:r>
              <a:rPr lang="de-DE" baseline="0" dirty="0" err="1" smtClean="0"/>
              <a:t>seite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feldes</a:t>
            </a:r>
            <a:endParaRPr lang="de-DE" baseline="0" dirty="0" smtClean="0"/>
          </a:p>
          <a:p>
            <a:r>
              <a:rPr lang="de-DE" baseline="0" dirty="0" smtClean="0"/>
              <a:t>Danach vor dem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ebenfalls nicht erkennbar welche </a:t>
            </a:r>
            <a:r>
              <a:rPr lang="de-DE" baseline="0" dirty="0" err="1" smtClean="0"/>
              <a:t>seite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feldes</a:t>
            </a:r>
            <a:r>
              <a:rPr lang="de-DE" baseline="0" dirty="0" smtClean="0"/>
              <a:t> das war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36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Spiel besteht aus ca. 5600 </a:t>
            </a:r>
            <a:r>
              <a:rPr lang="de-DE" dirty="0" err="1" smtClean="0"/>
              <a:t>tasks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02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Crowd</a:t>
            </a:r>
            <a:r>
              <a:rPr lang="de-DE" dirty="0" smtClean="0"/>
              <a:t>=Masse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67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Spiel besteht aus ca. 5600 </a:t>
            </a:r>
            <a:r>
              <a:rPr lang="de-DE" dirty="0" err="1" smtClean="0"/>
              <a:t>tasks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Klassisches</a:t>
            </a:r>
            <a:r>
              <a:rPr lang="de-DE" baseline="0" dirty="0" smtClean="0"/>
              <a:t> System und VCODE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30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(13.06.14 10:45) -----</a:t>
            </a:r>
          </a:p>
          <a:p>
            <a:r>
              <a:rPr lang="de-DE"/>
              <a:t>Auftraggeber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53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Jeder Datenpunkt zu nur einer </a:t>
            </a:r>
            <a:r>
              <a:rPr lang="de-DE" dirty="0" err="1" smtClean="0"/>
              <a:t>basis</a:t>
            </a:r>
            <a:r>
              <a:rPr lang="de-DE" baseline="0" dirty="0" smtClean="0"/>
              <a:t> und jede </a:t>
            </a:r>
            <a:r>
              <a:rPr lang="de-DE" baseline="0" dirty="0" err="1" smtClean="0"/>
              <a:t>basis</a:t>
            </a:r>
            <a:r>
              <a:rPr lang="de-DE" baseline="0" dirty="0" smtClean="0"/>
              <a:t> nur zu einem Datenpunkt. Zuerst </a:t>
            </a:r>
            <a:r>
              <a:rPr lang="de-DE" baseline="0" dirty="0" err="1" smtClean="0"/>
              <a:t>näheste</a:t>
            </a:r>
            <a:r>
              <a:rPr lang="de-DE" baseline="0" dirty="0" smtClean="0"/>
              <a:t> punkte zugeordnet</a:t>
            </a:r>
          </a:p>
          <a:p>
            <a:r>
              <a:rPr lang="de-DE" baseline="0" dirty="0" smtClean="0"/>
              <a:t>Gleich Punkte Differenz von 0</a:t>
            </a:r>
          </a:p>
          <a:p>
            <a:r>
              <a:rPr lang="de-DE" baseline="0" dirty="0" smtClean="0"/>
              <a:t>Differenz Team, Event 0,1</a:t>
            </a:r>
          </a:p>
          <a:p>
            <a:r>
              <a:rPr lang="de-DE" baseline="0" dirty="0" smtClean="0"/>
              <a:t>Differenz Position, Zeit euklidische Distanz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24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rekursiv </a:t>
            </a:r>
            <a:r>
              <a:rPr lang="de-DE" dirty="0"/>
              <a:t>auf alle Punkte innerhalb des </a:t>
            </a:r>
            <a:r>
              <a:rPr lang="de-DE" dirty="0" err="1"/>
              <a:t>Klusters</a:t>
            </a:r>
            <a:r>
              <a:rPr lang="de-DE" dirty="0"/>
              <a:t> angewandt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42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Abgrbrochene</a:t>
            </a:r>
            <a:r>
              <a:rPr lang="de-DE" baseline="0" dirty="0" smtClean="0"/>
              <a:t> Tasks führen zu Lücken in der Sequenz</a:t>
            </a:r>
          </a:p>
          <a:p>
            <a:endParaRPr lang="de-DE" baseline="0" dirty="0" smtClean="0"/>
          </a:p>
          <a:p>
            <a:r>
              <a:rPr lang="de-DE" baseline="0" dirty="0" smtClean="0"/>
              <a:t>Tutorial Video, ansprechender</a:t>
            </a:r>
          </a:p>
          <a:p>
            <a:r>
              <a:rPr lang="de-DE" baseline="0" dirty="0" smtClean="0"/>
              <a:t>Tasks zufällig vergeben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tasks</a:t>
            </a:r>
            <a:r>
              <a:rPr lang="de-DE" baseline="0" dirty="0" smtClean="0"/>
              <a:t> </a:t>
            </a:r>
            <a:r>
              <a:rPr lang="de-DE" baseline="0" dirty="0" smtClean="0"/>
              <a:t>startet immer 0.5 sekunden nach dem letzten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4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sieht </a:t>
            </a:r>
            <a:r>
              <a:rPr lang="de-DE" dirty="0"/>
              <a:t>nicht gut aus, jedoch in weiteren Tasks bessere </a:t>
            </a:r>
            <a:r>
              <a:rPr lang="de-DE" dirty="0" smtClean="0"/>
              <a:t>Resultate</a:t>
            </a:r>
          </a:p>
          <a:p>
            <a:endParaRPr lang="de-DE" dirty="0" smtClean="0"/>
          </a:p>
          <a:p>
            <a:r>
              <a:rPr lang="de-DE" dirty="0" smtClean="0"/>
              <a:t>Besteht</a:t>
            </a:r>
            <a:r>
              <a:rPr lang="de-DE" baseline="0" dirty="0" smtClean="0"/>
              <a:t> aus 3 </a:t>
            </a:r>
            <a:r>
              <a:rPr lang="de-DE" baseline="0" dirty="0" err="1" smtClean="0"/>
              <a:t>events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229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-0.88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680C-17AD-D941-8722-B9839568601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89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Football_Field_Precise.png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991"/>
            <a:ext cx="9137622" cy="6114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94F71E56-46AF-B54D-B765-D5183A79A261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BA36B-8387-2145-B171-896353FED490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4FCB-36F9-6B41-AF53-DC4D28F26D65}" type="datetime1">
              <a:rPr lang="de-DE" smtClean="0"/>
              <a:t>13.06.14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3A27-D928-864E-B28F-94EA89223EC9}" type="datetime1">
              <a:rPr lang="de-DE" smtClean="0"/>
              <a:t>13.06.14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FB6E95FF-B189-4144-ACA3-C6C2074D65A7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EA4729E8-9BE2-D54A-BC32-2AD9DB7F47CB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EEB78-1948-704C-AC68-AD51D690888C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E4B5D1-32C8-D449-A906-333FFD4C62A2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7D9A8B-16E8-2444-9165-19DDD7F85B96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BB75F6C1-E9E4-A84A-96D5-399CBC0EC2B9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A848-25D3-4049-9A11-223C7C9F415B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C91F-B17F-B841-B688-ABF34FA8EAA5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3342-8DCD-0846-A83A-8B3E71C7B069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01C0-E5EF-694F-B95B-8D2EE7D1AA72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C1128B44-F1FA-7B47-BE3A-E4BD58B55C31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986A717-A018-E540-90FC-F85368023320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F4A6-A529-7F43-AF36-19B6CE6F0758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BEEA3-78C5-DC4E-BFB3-8DF7E2A0A17D}" type="datetime1">
              <a:rPr lang="de-DE" smtClean="0"/>
              <a:t>13.06.14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A0AB1-1A35-A047-9F73-3325C4D4E644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4C48-65F5-EB42-B777-F11794C073E3}" type="datetime1">
              <a:rPr lang="de-DE" smtClean="0"/>
              <a:t>13.06.14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00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88C750-09FB-F44F-87E2-D49CBA607EE4}" type="datetime1">
              <a:rPr lang="de-DE" smtClean="0"/>
              <a:t>13.06.14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14976" y="5209694"/>
            <a:ext cx="4448915" cy="612026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Bachelor Thesis </a:t>
            </a:r>
            <a:r>
              <a:rPr lang="de-DE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Presentation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14976" y="5880804"/>
            <a:ext cx="1849582" cy="430348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Fabio Sulser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-108898" y="585026"/>
            <a:ext cx="444772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4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Crowdsourcing</a:t>
            </a:r>
            <a:endParaRPr lang="de-DE" sz="4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de-DE" sz="4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</a:t>
            </a:r>
            <a:r>
              <a:rPr lang="de-DE" sz="4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or</a:t>
            </a:r>
            <a:r>
              <a:rPr lang="de-DE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Video</a:t>
            </a:r>
          </a:p>
          <a:p>
            <a:pPr algn="r"/>
            <a:r>
              <a:rPr lang="de-DE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in </a:t>
            </a:r>
            <a:r>
              <a:rPr lang="de-DE" sz="4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Sports</a:t>
            </a:r>
            <a:endParaRPr lang="de-DE" sz="4400" dirty="0"/>
          </a:p>
        </p:txBody>
      </p:sp>
      <p:sp>
        <p:nvSpPr>
          <p:cNvPr id="9" name="Textfeld 8"/>
          <p:cNvSpPr txBox="1"/>
          <p:nvPr/>
        </p:nvSpPr>
        <p:spPr>
          <a:xfrm>
            <a:off x="4800600" y="585026"/>
            <a:ext cx="34883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Annotations</a:t>
            </a:r>
            <a:endParaRPr lang="de-DE" sz="4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de-DE" sz="4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Retrieval</a:t>
            </a:r>
            <a:endParaRPr lang="de-DE" sz="4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de-DE" sz="4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Videos </a:t>
            </a:r>
            <a:endParaRPr lang="de-DE" sz="4400" dirty="0"/>
          </a:p>
        </p:txBody>
      </p:sp>
      <p:pic>
        <p:nvPicPr>
          <p:cNvPr id="10" name="Bild 9" descr="SignetUniBasel.pdf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66" y="4266409"/>
            <a:ext cx="1473689" cy="2044743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714976" y="6425640"/>
            <a:ext cx="1318271" cy="365125"/>
          </a:xfrm>
        </p:spPr>
        <p:txBody>
          <a:bodyPr/>
          <a:lstStyle/>
          <a:p>
            <a:r>
              <a:rPr lang="de-CH" sz="1800" dirty="0" smtClean="0"/>
              <a:t>13.06.14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091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Rating 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Differenz zwischen Basis und Daten wird berechnet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Punkte mit kleiner Differenz entsprechen einander</a:t>
            </a:r>
          </a:p>
          <a:p>
            <a:r>
              <a:rPr lang="de-DE" dirty="0" smtClean="0"/>
              <a:t>Rating zugewiesener Punkte wird berechnet</a:t>
            </a:r>
          </a:p>
          <a:p>
            <a:r>
              <a:rPr lang="de-DE" dirty="0" smtClean="0"/>
              <a:t>Alle nicht zugewiesenen Punkten und nicht eingegebene Punkte erhalten Rating = -0.5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229877"/>
              </p:ext>
            </p:extLst>
          </p:nvPr>
        </p:nvGraphicFramePr>
        <p:xfrm>
          <a:off x="719138" y="2578100"/>
          <a:ext cx="46672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Formel" r:id="rId4" imgW="2984500" imgH="850900" progId="Equation.3">
                  <p:embed/>
                </p:oleObj>
              </mc:Choice>
              <mc:Fallback>
                <p:oleObj name="Formel" r:id="rId4" imgW="29845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138" y="2578100"/>
                        <a:ext cx="4667250" cy="133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40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Berechnung neuer Basis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Unweighted</a:t>
            </a:r>
            <a:r>
              <a:rPr lang="de-DE" dirty="0" smtClean="0"/>
              <a:t> </a:t>
            </a:r>
            <a:r>
              <a:rPr lang="de-DE" dirty="0"/>
              <a:t>pair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arithmetic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</a:p>
          <a:p>
            <a:r>
              <a:rPr lang="de-DE" dirty="0" smtClean="0"/>
              <a:t>Jeder Punkt ist ein </a:t>
            </a:r>
            <a:r>
              <a:rPr lang="de-DE" dirty="0" err="1" smtClean="0"/>
              <a:t>Kluster</a:t>
            </a:r>
            <a:endParaRPr lang="de-DE" dirty="0" smtClean="0"/>
          </a:p>
          <a:p>
            <a:r>
              <a:rPr lang="de-DE" dirty="0" smtClean="0"/>
              <a:t>Die </a:t>
            </a:r>
            <a:r>
              <a:rPr lang="de-DE" dirty="0" err="1" smtClean="0"/>
              <a:t>nähesten</a:t>
            </a:r>
            <a:r>
              <a:rPr lang="de-DE" dirty="0" smtClean="0"/>
              <a:t> </a:t>
            </a:r>
            <a:r>
              <a:rPr lang="de-DE" dirty="0" err="1" smtClean="0"/>
              <a:t>Kluster</a:t>
            </a:r>
            <a:r>
              <a:rPr lang="de-DE" dirty="0" smtClean="0"/>
              <a:t> werden zu einem neuen Vereint</a:t>
            </a:r>
          </a:p>
          <a:p>
            <a:r>
              <a:rPr lang="de-DE" dirty="0" smtClean="0"/>
              <a:t>Neuer </a:t>
            </a:r>
            <a:r>
              <a:rPr lang="de-DE" dirty="0" err="1" smtClean="0"/>
              <a:t>Kluster</a:t>
            </a:r>
            <a:r>
              <a:rPr lang="de-DE" dirty="0" smtClean="0"/>
              <a:t> besteht aus Mittelwertes der alten zwei Punkte unter </a:t>
            </a:r>
            <a:r>
              <a:rPr lang="de-DE" dirty="0" err="1" smtClean="0"/>
              <a:t>beachtung</a:t>
            </a:r>
            <a:r>
              <a:rPr lang="de-DE" dirty="0" smtClean="0"/>
              <a:t> des Ratings</a:t>
            </a:r>
            <a:endParaRPr lang="de-DE" dirty="0"/>
          </a:p>
          <a:p>
            <a:r>
              <a:rPr lang="de-DE" dirty="0" smtClean="0"/>
              <a:t>So lange bis keine </a:t>
            </a:r>
            <a:r>
              <a:rPr lang="de-DE" dirty="0" err="1" smtClean="0"/>
              <a:t>Kluster</a:t>
            </a:r>
            <a:r>
              <a:rPr lang="de-DE" dirty="0" smtClean="0"/>
              <a:t> mit </a:t>
            </a:r>
            <a:r>
              <a:rPr lang="de-DE" dirty="0" err="1" smtClean="0"/>
              <a:t>eineren</a:t>
            </a:r>
            <a:r>
              <a:rPr lang="de-DE" dirty="0" smtClean="0"/>
              <a:t> Distanz kleiner als 1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Klusteralgorithmus</a:t>
            </a:r>
            <a:r>
              <a:rPr lang="de-DE" dirty="0" smtClean="0"/>
              <a:t> mit einer unbekannten Anzahl an </a:t>
            </a:r>
            <a:r>
              <a:rPr lang="de-DE" dirty="0" err="1" smtClean="0"/>
              <a:t>Klustern</a:t>
            </a:r>
            <a:r>
              <a:rPr lang="de-DE" dirty="0" smtClean="0"/>
              <a:t> und einer unbekannten Verteilung der Daten</a:t>
            </a:r>
          </a:p>
          <a:p>
            <a:r>
              <a:rPr lang="de-DE" dirty="0" smtClean="0"/>
              <a:t>DBSCAN ist ein dichtebasierter Algorithmus der </a:t>
            </a:r>
            <a:r>
              <a:rPr lang="de-DE" dirty="0" err="1" smtClean="0"/>
              <a:t>outlier</a:t>
            </a:r>
            <a:r>
              <a:rPr lang="de-DE" dirty="0" smtClean="0"/>
              <a:t> identifizieren kann</a:t>
            </a:r>
          </a:p>
          <a:p>
            <a:r>
              <a:rPr lang="de-DE" dirty="0" smtClean="0"/>
              <a:t>Für jeden Punkt wird eine Anzahl von Punkten in seiner Umgebung gesucht. Ist dies erfüllt, ist bildet dort ein </a:t>
            </a:r>
            <a:r>
              <a:rPr lang="de-DE" dirty="0" err="1" smtClean="0"/>
              <a:t>Kluster</a:t>
            </a:r>
            <a:endParaRPr lang="de-DE" dirty="0" smtClean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UPGMA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DBSCAN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Erster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8475" y="4254500"/>
            <a:ext cx="3768726" cy="1871663"/>
          </a:xfrm>
        </p:spPr>
        <p:txBody>
          <a:bodyPr/>
          <a:lstStyle/>
          <a:p>
            <a:r>
              <a:rPr lang="de-DE" dirty="0" smtClean="0"/>
              <a:t>Viele schlechte Resultate</a:t>
            </a:r>
          </a:p>
          <a:p>
            <a:pPr lvl="1"/>
            <a:r>
              <a:rPr lang="de-DE" dirty="0" smtClean="0"/>
              <a:t>Keine eingaben</a:t>
            </a:r>
          </a:p>
          <a:p>
            <a:pPr lvl="1"/>
            <a:r>
              <a:rPr lang="de-DE" dirty="0" smtClean="0"/>
              <a:t>Komplett falsche eingaben</a:t>
            </a:r>
          </a:p>
          <a:p>
            <a:pPr lvl="1"/>
            <a:r>
              <a:rPr lang="de-DE" dirty="0" smtClean="0"/>
              <a:t>Zu wenig eingaben</a:t>
            </a:r>
          </a:p>
          <a:p>
            <a:pPr lvl="1"/>
            <a:r>
              <a:rPr lang="de-DE" dirty="0" smtClean="0"/>
              <a:t>Viele abgebrochene Tasks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8474" y="3479800"/>
            <a:ext cx="3768726" cy="774700"/>
          </a:xfrm>
        </p:spPr>
        <p:txBody>
          <a:bodyPr/>
          <a:lstStyle/>
          <a:p>
            <a:r>
              <a:rPr lang="de-DE" dirty="0" smtClean="0"/>
              <a:t>Resultate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98474" y="1383554"/>
            <a:ext cx="7556313" cy="1574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Erste Erfahrung mit </a:t>
            </a:r>
            <a:r>
              <a:rPr lang="de-DE" dirty="0" err="1" smtClean="0"/>
              <a:t>Workern</a:t>
            </a:r>
            <a:endParaRPr lang="de-DE" dirty="0" smtClean="0"/>
          </a:p>
          <a:p>
            <a:r>
              <a:rPr lang="de-DE" dirty="0" smtClean="0"/>
              <a:t>Tutorial Dokument</a:t>
            </a:r>
          </a:p>
          <a:p>
            <a:r>
              <a:rPr lang="de-DE" dirty="0" smtClean="0"/>
              <a:t>Task werden beim Beginn erstellt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uppierung 6"/>
          <p:cNvGrpSpPr/>
          <p:nvPr/>
        </p:nvGrpSpPr>
        <p:grpSpPr>
          <a:xfrm>
            <a:off x="4537074" y="3479800"/>
            <a:ext cx="3768727" cy="2646363"/>
            <a:chOff x="4537074" y="3479800"/>
            <a:chExt cx="3768727" cy="2646363"/>
          </a:xfrm>
        </p:grpSpPr>
        <p:sp>
          <p:nvSpPr>
            <p:cNvPr id="8" name="Inhaltsplatzhalter 2"/>
            <p:cNvSpPr txBox="1">
              <a:spLocks/>
            </p:cNvSpPr>
            <p:nvPr/>
          </p:nvSpPr>
          <p:spPr>
            <a:xfrm>
              <a:off x="4537075" y="4254500"/>
              <a:ext cx="3768726" cy="18716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spcBef>
                  <a:spcPts val="2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Char char=""/>
                <a:defRPr lang="en-US" sz="18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"/>
                <a:defRPr lang="en-US" sz="1800" kern="120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30388" indent="-22860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Char char=""/>
                <a:defRPr lang="en-US" sz="1800" kern="1200" baseline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74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"/>
                <a:defRPr lang="en-US" sz="1800" kern="12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Layout Anpassungen, mehr geführt</a:t>
              </a:r>
            </a:p>
            <a:p>
              <a:r>
                <a:rPr lang="de-DE" dirty="0"/>
                <a:t>Tutorial Video anstatt Dokument</a:t>
              </a:r>
            </a:p>
            <a:p>
              <a:r>
                <a:rPr lang="de-DE" dirty="0"/>
                <a:t>Tasks im voraus </a:t>
              </a:r>
              <a:r>
                <a:rPr lang="de-DE" dirty="0" smtClean="0"/>
                <a:t>generieren</a:t>
              </a:r>
              <a:endParaRPr lang="de-DE" dirty="0"/>
            </a:p>
          </p:txBody>
        </p:sp>
        <p:sp>
          <p:nvSpPr>
            <p:cNvPr id="9" name="Textplatzhalter 3"/>
            <p:cNvSpPr txBox="1">
              <a:spLocks/>
            </p:cNvSpPr>
            <p:nvPr/>
          </p:nvSpPr>
          <p:spPr>
            <a:xfrm>
              <a:off x="4537074" y="3479800"/>
              <a:ext cx="3768726" cy="77470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2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 kumimoji="0" sz="2400" b="0" i="0" u="none" strike="noStrike" kern="1200" cap="none" spc="0" normalizeH="0" baseline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defRPr>
              </a:lvl1pPr>
              <a:lvl2pPr marL="457200" indent="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None/>
                <a:defRPr lang="en-US"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 lang="en-US" sz="9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75000"/>
                <a:buFont typeface="Wingdings" pitchFamily="2" charset="2"/>
                <a:buNone/>
                <a:defRPr lang="en-US" sz="9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 lang="en-US" sz="900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 smtClean="0"/>
                <a:t>Konsequenzen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316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Test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Neues Layout</a:t>
            </a:r>
          </a:p>
          <a:p>
            <a:r>
              <a:rPr lang="de-DE" dirty="0" smtClean="0"/>
              <a:t>Tasks zufällig vergeben</a:t>
            </a:r>
          </a:p>
          <a:p>
            <a:r>
              <a:rPr lang="de-DE" dirty="0" smtClean="0"/>
              <a:t>Pretest als erstes</a:t>
            </a:r>
          </a:p>
          <a:p>
            <a:r>
              <a:rPr lang="de-DE" dirty="0" smtClean="0"/>
              <a:t>Automatisiertes </a:t>
            </a:r>
            <a:r>
              <a:rPr lang="de-DE" dirty="0" smtClean="0"/>
              <a:t>Ratingsystem und Berechnung neuer Basis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Pretest – Akzeptanzrate</a:t>
            </a:r>
            <a:endParaRPr lang="de-DE" dirty="0"/>
          </a:p>
        </p:txBody>
      </p:sp>
      <p:pic>
        <p:nvPicPr>
          <p:cNvPr id="4" name="Inhaltsplatzhalter 3" descr="Accepted_Rejected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-122"/>
          <a:stretch/>
        </p:blipFill>
        <p:spPr>
          <a:xfrm>
            <a:off x="3475037" y="2411925"/>
            <a:ext cx="5384801" cy="3599938"/>
          </a:xfr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498474" y="2411925"/>
            <a:ext cx="2976563" cy="359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709 Tasks</a:t>
            </a:r>
          </a:p>
          <a:p>
            <a:r>
              <a:rPr lang="de-DE" dirty="0" smtClean="0"/>
              <a:t>377 akzeptiert</a:t>
            </a:r>
          </a:p>
          <a:p>
            <a:r>
              <a:rPr lang="de-DE" dirty="0" smtClean="0"/>
              <a:t>47% abgelehnt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Pretest – Anzahl verpasster Events</a:t>
            </a:r>
            <a:endParaRPr lang="de-DE" dirty="0"/>
          </a:p>
        </p:txBody>
      </p:sp>
      <p:pic>
        <p:nvPicPr>
          <p:cNvPr id="11" name="Inhaltsplatzhalter 10" descr="R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r="95"/>
          <a:stretch/>
        </p:blipFill>
        <p:spPr>
          <a:xfrm>
            <a:off x="3475037" y="2154238"/>
            <a:ext cx="5384801" cy="414496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15</a:t>
            </a:fld>
            <a:endParaRPr lang="en-US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98474" y="2154238"/>
            <a:ext cx="2976563" cy="4144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709 Tasks</a:t>
            </a:r>
          </a:p>
          <a:p>
            <a:r>
              <a:rPr lang="de-DE" dirty="0" smtClean="0"/>
              <a:t>Durchschnittsrating: -</a:t>
            </a:r>
            <a:r>
              <a:rPr lang="de-DE" dirty="0"/>
              <a:t>0.88</a:t>
            </a:r>
          </a:p>
          <a:p>
            <a:endParaRPr lang="de-DE" dirty="0" smtClean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8675"/>
              </p:ext>
            </p:extLst>
          </p:nvPr>
        </p:nvGraphicFramePr>
        <p:xfrm>
          <a:off x="165100" y="3934460"/>
          <a:ext cx="3259137" cy="236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79"/>
                <a:gridCol w="1086379"/>
                <a:gridCol w="1086379"/>
              </a:tblGrid>
              <a:tr h="472948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Missed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Anzahl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Rating</a:t>
                      </a:r>
                      <a:endParaRPr lang="de-DE" dirty="0"/>
                    </a:p>
                  </a:txBody>
                  <a:tcPr/>
                </a:tc>
              </a:tr>
              <a:tr h="472948"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0.5491</a:t>
                      </a:r>
                      <a:endParaRPr lang="de-DE" dirty="0"/>
                    </a:p>
                  </a:txBody>
                  <a:tcPr/>
                </a:tc>
              </a:tr>
              <a:tr h="472948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155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-0.1228</a:t>
                      </a:r>
                      <a:endParaRPr lang="de-DE" dirty="0"/>
                    </a:p>
                  </a:txBody>
                  <a:tcPr/>
                </a:tc>
              </a:tr>
              <a:tr h="472948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-0.6405</a:t>
                      </a:r>
                      <a:endParaRPr lang="de-DE" dirty="0"/>
                    </a:p>
                  </a:txBody>
                  <a:tcPr/>
                </a:tc>
              </a:tr>
              <a:tr h="472948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-1.0620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21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Pretest – Verteilung Event Rating</a:t>
            </a:r>
            <a:endParaRPr lang="de-DE" dirty="0"/>
          </a:p>
        </p:txBody>
      </p:sp>
      <p:pic>
        <p:nvPicPr>
          <p:cNvPr id="4" name="Inhaltsplatzhalter 3" descr="HistogramEvents_pretes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r="138"/>
          <a:stretch/>
        </p:blipFill>
        <p:spPr>
          <a:xfrm>
            <a:off x="3306262" y="2170625"/>
            <a:ext cx="5553575" cy="3714238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16</a:t>
            </a:fld>
            <a:endParaRPr lang="en-US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98475" y="2170625"/>
            <a:ext cx="2807788" cy="359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1406 Events</a:t>
            </a:r>
          </a:p>
          <a:p>
            <a:r>
              <a:rPr lang="de-DE" dirty="0"/>
              <a:t>1.98 </a:t>
            </a:r>
            <a:r>
              <a:rPr lang="de-DE" dirty="0" smtClean="0"/>
              <a:t>pro Task</a:t>
            </a:r>
          </a:p>
          <a:p>
            <a:r>
              <a:rPr lang="de-DE" dirty="0"/>
              <a:t>550 </a:t>
            </a:r>
            <a:r>
              <a:rPr lang="de-DE" dirty="0" smtClean="0"/>
              <a:t>Events ohne Zuweisung</a:t>
            </a:r>
          </a:p>
          <a:p>
            <a:r>
              <a:rPr lang="de-DE" dirty="0"/>
              <a:t>Durchschnitt</a:t>
            </a:r>
            <a:r>
              <a:rPr lang="de-DE" dirty="0" smtClean="0"/>
              <a:t>: -0.00982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6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Integration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Tests mit verschiedenen </a:t>
            </a:r>
            <a:r>
              <a:rPr lang="de-DE" dirty="0" smtClean="0"/>
              <a:t>Sequenzen</a:t>
            </a:r>
          </a:p>
          <a:p>
            <a:r>
              <a:rPr lang="de-DE" dirty="0" smtClean="0"/>
              <a:t>Ohne Wiederholungen</a:t>
            </a:r>
          </a:p>
          <a:p>
            <a:r>
              <a:rPr lang="de-DE" dirty="0"/>
              <a:t>310 </a:t>
            </a:r>
            <a:r>
              <a:rPr lang="de-DE" dirty="0" smtClean="0"/>
              <a:t>Tasks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4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Integration – Berechnete Punkte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79690"/>
              </p:ext>
            </p:extLst>
          </p:nvPr>
        </p:nvGraphicFramePr>
        <p:xfrm>
          <a:off x="498474" y="2590801"/>
          <a:ext cx="8099424" cy="245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904"/>
                <a:gridCol w="971022"/>
                <a:gridCol w="1485900"/>
                <a:gridCol w="1592790"/>
                <a:gridCol w="1349904"/>
                <a:gridCol w="1349904"/>
              </a:tblGrid>
              <a:tr h="11302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 err="1" smtClean="0"/>
                        <a:t>Testnum-mer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Nicht berechnet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Falsch</a:t>
                      </a:r>
                      <a:r>
                        <a:rPr lang="de-DE" baseline="0" dirty="0" smtClean="0"/>
                        <a:t> berechnete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Differenz 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Differenz</a:t>
                      </a:r>
                      <a:r>
                        <a:rPr lang="de-DE" baseline="0" dirty="0" smtClean="0"/>
                        <a:t> Position</a:t>
                      </a:r>
                      <a:endParaRPr lang="de-DE" dirty="0"/>
                    </a:p>
                  </a:txBody>
                  <a:tcPr/>
                </a:tc>
              </a:tr>
              <a:tr h="442925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0,15 sec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25,4</a:t>
                      </a:r>
                      <a:endParaRPr lang="de-DE" dirty="0"/>
                    </a:p>
                  </a:txBody>
                  <a:tcPr/>
                </a:tc>
              </a:tr>
              <a:tr h="442925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0,25 sec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26,3</a:t>
                      </a:r>
                      <a:endParaRPr lang="de-DE" dirty="0"/>
                    </a:p>
                  </a:txBody>
                  <a:tcPr/>
                </a:tc>
              </a:tr>
              <a:tr h="442925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0,22</a:t>
                      </a:r>
                      <a:r>
                        <a:rPr lang="de-DE" baseline="0" dirty="0" smtClean="0"/>
                        <a:t> sec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32,12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02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Integration – </a:t>
            </a:r>
            <a:r>
              <a:rPr lang="de-DE" dirty="0" smtClean="0"/>
              <a:t>Task Rating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3" y="1985963"/>
            <a:ext cx="2945514" cy="1965959"/>
          </a:xfrm>
        </p:spPr>
      </p:pic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18" y="1985963"/>
            <a:ext cx="2945514" cy="1965959"/>
          </a:xfrm>
        </p:spPr>
      </p:pic>
      <p:pic>
        <p:nvPicPr>
          <p:cNvPr id="9" name="Inhaltsplatzhalter 8"/>
          <p:cNvPicPr>
            <a:picLocks noGrp="1" noChangeAspect="1"/>
          </p:cNvPicPr>
          <p:nvPr>
            <p:ph sz="half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0" y="4471432"/>
            <a:ext cx="2945514" cy="1965959"/>
          </a:xfrm>
        </p:spPr>
      </p:pic>
      <p:pic>
        <p:nvPicPr>
          <p:cNvPr id="10" name="Inhaltsplatzhalter 8"/>
          <p:cNvPicPr>
            <a:picLocks noGrp="1" noChangeAspect="1"/>
          </p:cNvPicPr>
          <p:nvPr>
            <p:ph sz="half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25" y="4473706"/>
            <a:ext cx="2938699" cy="1961411"/>
          </a:xfrm>
        </p:spPr>
      </p:pic>
      <p:sp>
        <p:nvSpPr>
          <p:cNvPr id="11" name="Textfeld 10"/>
          <p:cNvSpPr txBox="1"/>
          <p:nvPr/>
        </p:nvSpPr>
        <p:spPr>
          <a:xfrm>
            <a:off x="4769525" y="4102100"/>
            <a:ext cx="2938700" cy="36933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0" rIns="91440" bIns="0" rtlCol="0" anchor="ctr" anchorCtr="0">
            <a:noAutofit/>
          </a:bodyPr>
          <a:lstStyle>
            <a:lvl1pPr indent="0" algn="ctr">
              <a:spcBef>
                <a:spcPts val="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  <a:lvl2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r>
              <a:rPr lang="de-DE" dirty="0"/>
              <a:t>Vergleich zu Pretest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54438" y="1600200"/>
            <a:ext cx="295556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0" rIns="91440" bIns="0" rtlCol="0" anchor="ctr" anchorCtr="0">
            <a:no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  <a:lvl2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r>
              <a:rPr lang="de-DE" dirty="0"/>
              <a:t>Erster Test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769525" y="1616631"/>
            <a:ext cx="29387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0" rIns="91440" bIns="0" rtlCol="0" anchor="ctr" anchorCtr="0">
            <a:noAutofit/>
          </a:bodyPr>
          <a:lstStyle>
            <a:defPPr>
              <a:defRPr lang="en-US"/>
            </a:defPPr>
            <a:lvl1pPr indent="0" algn="ctr">
              <a:spcBef>
                <a:spcPts val="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  <a:lvl2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r>
              <a:rPr lang="de-DE" dirty="0"/>
              <a:t>Zweiter Test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54438" y="4102100"/>
            <a:ext cx="295556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0" rIns="91440" bIns="0" rtlCol="0" anchor="ctr" anchorCtr="0">
            <a:noAutofit/>
          </a:bodyPr>
          <a:lstStyle>
            <a:lvl1pPr indent="0" algn="ctr">
              <a:spcBef>
                <a:spcPts val="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0">
                <a:solidFill>
                  <a:schemeClr val="bg1"/>
                </a:solidFill>
              </a:defRPr>
            </a:lvl1pPr>
            <a:lvl2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indent="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inden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r>
              <a:rPr lang="de-DE" dirty="0"/>
              <a:t>Dritter Test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Wichtigkeit der Daten im Sport</a:t>
            </a:r>
          </a:p>
          <a:p>
            <a:pPr lvl="1"/>
            <a:r>
              <a:rPr lang="de-DE" dirty="0" smtClean="0"/>
              <a:t>Analyse</a:t>
            </a:r>
          </a:p>
          <a:p>
            <a:pPr lvl="1"/>
            <a:r>
              <a:rPr lang="de-DE" dirty="0" smtClean="0"/>
              <a:t>Leistungsvergleich</a:t>
            </a:r>
          </a:p>
          <a:p>
            <a:pPr lvl="1"/>
            <a:r>
              <a:rPr lang="de-DE" dirty="0" smtClean="0"/>
              <a:t>Spielverbesserung</a:t>
            </a:r>
          </a:p>
          <a:p>
            <a:r>
              <a:rPr lang="de-DE" dirty="0" smtClean="0"/>
              <a:t>Bestehende Systeme</a:t>
            </a:r>
            <a:endParaRPr lang="de-DE" dirty="0"/>
          </a:p>
          <a:p>
            <a:pPr lvl="1"/>
            <a:r>
              <a:rPr lang="de-DE" dirty="0" smtClean="0"/>
              <a:t>GPS</a:t>
            </a:r>
          </a:p>
          <a:p>
            <a:pPr lvl="1"/>
            <a:r>
              <a:rPr lang="de-DE" dirty="0" smtClean="0"/>
              <a:t>Kamerasysteme</a:t>
            </a:r>
          </a:p>
          <a:p>
            <a:pPr lvl="1"/>
            <a:r>
              <a:rPr lang="de-DE" dirty="0"/>
              <a:t>Durch Experten annotierte </a:t>
            </a:r>
            <a:r>
              <a:rPr lang="de-DE" dirty="0" smtClean="0"/>
              <a:t>Spiele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Integration – Resultate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DBSCAN bessere Resultate als UPGMA</a:t>
            </a:r>
          </a:p>
          <a:p>
            <a:r>
              <a:rPr lang="de-DE" dirty="0" smtClean="0"/>
              <a:t>Berechnung schlägt fehl bei Start und Ende in der Sequenz</a:t>
            </a:r>
          </a:p>
          <a:p>
            <a:r>
              <a:rPr lang="de-DE" dirty="0" smtClean="0"/>
              <a:t>Parameterwahl schwierig</a:t>
            </a:r>
          </a:p>
          <a:p>
            <a:r>
              <a:rPr lang="de-DE" dirty="0" err="1" smtClean="0"/>
              <a:t>False</a:t>
            </a:r>
            <a:r>
              <a:rPr lang="de-DE" dirty="0" smtClean="0"/>
              <a:t> positives klein halten</a:t>
            </a:r>
          </a:p>
          <a:p>
            <a:r>
              <a:rPr lang="de-DE" dirty="0" smtClean="0"/>
              <a:t>Fehler bei Wiederholungen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0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Workers</a:t>
            </a:r>
            <a:r>
              <a:rPr lang="de-DE" dirty="0"/>
              <a:t> – </a:t>
            </a:r>
            <a:r>
              <a:rPr lang="de-DE" dirty="0" smtClean="0"/>
              <a:t>Demographie</a:t>
            </a:r>
            <a:endParaRPr lang="de-DE" dirty="0"/>
          </a:p>
        </p:txBody>
      </p:sp>
      <p:pic>
        <p:nvPicPr>
          <p:cNvPr id="4" name="Inhaltsplatzhalter 3" descr="GeoDistribution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137"/>
          <a:stretch/>
        </p:blipFill>
        <p:spPr>
          <a:xfrm>
            <a:off x="3167645" y="2170625"/>
            <a:ext cx="5692193" cy="3814763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21</a:t>
            </a:fld>
            <a:endParaRPr lang="en-US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98475" y="2170624"/>
            <a:ext cx="2669170" cy="381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1697 Users</a:t>
            </a:r>
          </a:p>
          <a:p>
            <a:r>
              <a:rPr lang="de-DE" dirty="0" smtClean="0"/>
              <a:t>701 </a:t>
            </a:r>
            <a:r>
              <a:rPr lang="de-DE" dirty="0" err="1" smtClean="0"/>
              <a:t>Bangladesh</a:t>
            </a:r>
            <a:endParaRPr lang="de-DE" dirty="0" smtClean="0"/>
          </a:p>
          <a:p>
            <a:r>
              <a:rPr lang="de-DE" dirty="0" smtClean="0"/>
              <a:t>1204 Asien</a:t>
            </a:r>
          </a:p>
          <a:p>
            <a:r>
              <a:rPr lang="de-DE" dirty="0" smtClean="0"/>
              <a:t>401 Europa</a:t>
            </a:r>
          </a:p>
        </p:txBody>
      </p:sp>
    </p:spTree>
    <p:extLst>
      <p:ext uri="{BB962C8B-B14F-4D97-AF65-F5344CB8AC3E}">
        <p14:creationId xmlns:p14="http://schemas.microsoft.com/office/powerpoint/2010/main" val="112211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Worker – </a:t>
            </a:r>
            <a:r>
              <a:rPr lang="de-DE" dirty="0" smtClean="0"/>
              <a:t>Zeit</a:t>
            </a:r>
            <a:endParaRPr lang="de-DE" dirty="0"/>
          </a:p>
        </p:txBody>
      </p:sp>
      <p:pic>
        <p:nvPicPr>
          <p:cNvPr id="4" name="Inhaltsplatzhalter 3" descr="TimeTas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50"/>
          <a:stretch/>
        </p:blipFill>
        <p:spPr>
          <a:xfrm>
            <a:off x="3167646" y="2170624"/>
            <a:ext cx="5692192" cy="3955539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22</a:t>
            </a:fld>
            <a:endParaRPr lang="en-US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98475" y="2170624"/>
            <a:ext cx="2669170" cy="3955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4:34 Akzeptiert</a:t>
            </a:r>
          </a:p>
          <a:p>
            <a:r>
              <a:rPr lang="de-DE" dirty="0" smtClean="0"/>
              <a:t>3:42 Durchschnitt</a:t>
            </a:r>
          </a:p>
          <a:p>
            <a:r>
              <a:rPr lang="de-DE" dirty="0" smtClean="0"/>
              <a:t>1:05 Abgelehnt</a:t>
            </a:r>
          </a:p>
        </p:txBody>
      </p:sp>
    </p:spTree>
    <p:extLst>
      <p:ext uri="{BB962C8B-B14F-4D97-AF65-F5344CB8AC3E}">
        <p14:creationId xmlns:p14="http://schemas.microsoft.com/office/powerpoint/2010/main" val="360364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Video muss Bedingungen </a:t>
            </a:r>
            <a:r>
              <a:rPr lang="de-DE" dirty="0" smtClean="0"/>
              <a:t>erfüllen</a:t>
            </a:r>
            <a:endParaRPr lang="de-DE" dirty="0"/>
          </a:p>
          <a:p>
            <a:pPr lvl="1"/>
            <a:r>
              <a:rPr lang="de-DE" dirty="0" smtClean="0"/>
              <a:t>Totale </a:t>
            </a:r>
            <a:r>
              <a:rPr lang="de-DE" dirty="0"/>
              <a:t>Ansicht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Kameraperspektive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24</a:t>
            </a:fld>
            <a:endParaRPr lang="en-US"/>
          </a:p>
        </p:txBody>
      </p:sp>
      <p:pic>
        <p:nvPicPr>
          <p:cNvPr id="8" name="camer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1981200"/>
            <a:ext cx="7294563" cy="4144963"/>
          </a:xfrm>
        </p:spPr>
      </p:pic>
    </p:spTree>
    <p:extLst>
      <p:ext uri="{BB962C8B-B14F-4D97-AF65-F5344CB8AC3E}">
        <p14:creationId xmlns:p14="http://schemas.microsoft.com/office/powerpoint/2010/main" val="150529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Video muss Bedingungen </a:t>
            </a:r>
            <a:r>
              <a:rPr lang="de-DE" dirty="0" smtClean="0"/>
              <a:t>erfüllen</a:t>
            </a:r>
            <a:endParaRPr lang="de-DE" dirty="0"/>
          </a:p>
          <a:p>
            <a:pPr lvl="1"/>
            <a:r>
              <a:rPr lang="de-DE" dirty="0" smtClean="0"/>
              <a:t>Totale Ansicht</a:t>
            </a:r>
            <a:endParaRPr lang="de-DE" dirty="0"/>
          </a:p>
          <a:p>
            <a:pPr lvl="1"/>
            <a:r>
              <a:rPr lang="de-DE" dirty="0" smtClean="0"/>
              <a:t>Keine Wiederholungen</a:t>
            </a:r>
            <a:endParaRPr lang="de-DE" dirty="0"/>
          </a:p>
          <a:p>
            <a:pPr lvl="1"/>
            <a:r>
              <a:rPr lang="de-DE" dirty="0" smtClean="0"/>
              <a:t>Bei Sekunde 0 des Videos muss der Anpfiff sein</a:t>
            </a:r>
          </a:p>
          <a:p>
            <a:r>
              <a:rPr lang="de-DE" dirty="0" smtClean="0"/>
              <a:t>Schwierige Entscheidungen</a:t>
            </a:r>
          </a:p>
          <a:p>
            <a:pPr lvl="1"/>
            <a:r>
              <a:rPr lang="de-DE" dirty="0" smtClean="0"/>
              <a:t>Position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Positions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26</a:t>
            </a:fld>
            <a:endParaRPr lang="en-US"/>
          </a:p>
        </p:txBody>
      </p:sp>
      <p:pic>
        <p:nvPicPr>
          <p:cNvPr id="6" name="posi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981200"/>
            <a:ext cx="7426137" cy="4219727"/>
          </a:xfrm>
        </p:spPr>
      </p:pic>
    </p:spTree>
    <p:extLst>
      <p:ext uri="{BB962C8B-B14F-4D97-AF65-F5344CB8AC3E}">
        <p14:creationId xmlns:p14="http://schemas.microsoft.com/office/powerpoint/2010/main" val="35466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Video muss Bedingungen </a:t>
            </a:r>
            <a:r>
              <a:rPr lang="de-DE" dirty="0" smtClean="0"/>
              <a:t>erfüllen</a:t>
            </a:r>
            <a:endParaRPr lang="de-DE" dirty="0"/>
          </a:p>
          <a:p>
            <a:pPr lvl="1"/>
            <a:r>
              <a:rPr lang="de-DE" dirty="0" smtClean="0"/>
              <a:t>Totale Ansicht</a:t>
            </a:r>
            <a:endParaRPr lang="de-DE" dirty="0"/>
          </a:p>
          <a:p>
            <a:pPr lvl="1"/>
            <a:r>
              <a:rPr lang="de-DE" dirty="0" smtClean="0"/>
              <a:t>Keine </a:t>
            </a:r>
            <a:r>
              <a:rPr lang="de-DE" dirty="0"/>
              <a:t>Wiederholungen </a:t>
            </a:r>
          </a:p>
          <a:p>
            <a:pPr lvl="1"/>
            <a:r>
              <a:rPr lang="de-DE" dirty="0" smtClean="0"/>
              <a:t>Bei Sekunde 0 des Videos muss der Anpfiff sein</a:t>
            </a:r>
          </a:p>
          <a:p>
            <a:r>
              <a:rPr lang="de-DE" dirty="0" smtClean="0"/>
              <a:t>Schwierige Entscheidungen</a:t>
            </a:r>
          </a:p>
          <a:p>
            <a:pPr lvl="1"/>
            <a:r>
              <a:rPr lang="de-DE" dirty="0"/>
              <a:t>Position</a:t>
            </a:r>
          </a:p>
          <a:p>
            <a:pPr lvl="1"/>
            <a:r>
              <a:rPr lang="de-DE" dirty="0" smtClean="0"/>
              <a:t>Event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Event</a:t>
            </a:r>
            <a:endParaRPr lang="de-DE" dirty="0"/>
          </a:p>
        </p:txBody>
      </p:sp>
      <p:pic>
        <p:nvPicPr>
          <p:cNvPr id="5" name="eve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981200"/>
            <a:ext cx="7294563" cy="414496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Video muss Bedingungen </a:t>
            </a:r>
            <a:r>
              <a:rPr lang="de-DE" dirty="0" smtClean="0"/>
              <a:t>erfüllen</a:t>
            </a:r>
            <a:endParaRPr lang="de-DE" dirty="0"/>
          </a:p>
          <a:p>
            <a:pPr lvl="1"/>
            <a:r>
              <a:rPr lang="de-DE" dirty="0" smtClean="0"/>
              <a:t>Totale </a:t>
            </a:r>
            <a:r>
              <a:rPr lang="de-DE" dirty="0"/>
              <a:t>Ansicht </a:t>
            </a:r>
          </a:p>
          <a:p>
            <a:pPr lvl="1"/>
            <a:r>
              <a:rPr lang="de-DE" dirty="0" smtClean="0"/>
              <a:t>Keine </a:t>
            </a:r>
            <a:r>
              <a:rPr lang="de-DE" dirty="0"/>
              <a:t>Wiederholungen </a:t>
            </a:r>
          </a:p>
          <a:p>
            <a:pPr lvl="1"/>
            <a:r>
              <a:rPr lang="de-DE" dirty="0" smtClean="0"/>
              <a:t>Bei Sekunde 0 des Videos muss der Anpfiff sein</a:t>
            </a:r>
          </a:p>
          <a:p>
            <a:r>
              <a:rPr lang="de-DE" dirty="0"/>
              <a:t>Schwierige </a:t>
            </a:r>
            <a:r>
              <a:rPr lang="de-DE" dirty="0" smtClean="0"/>
              <a:t>Entscheidungen</a:t>
            </a:r>
          </a:p>
          <a:p>
            <a:pPr lvl="1"/>
            <a:r>
              <a:rPr lang="de-DE" dirty="0"/>
              <a:t>Position</a:t>
            </a:r>
          </a:p>
          <a:p>
            <a:pPr lvl="1"/>
            <a:r>
              <a:rPr lang="de-DE" dirty="0" smtClean="0"/>
              <a:t>Event</a:t>
            </a:r>
            <a:endParaRPr lang="de-DE" dirty="0"/>
          </a:p>
          <a:p>
            <a:r>
              <a:rPr lang="de-DE" dirty="0" smtClean="0"/>
              <a:t>Kosten für </a:t>
            </a:r>
            <a:r>
              <a:rPr lang="de-DE" dirty="0"/>
              <a:t>ein Spiel sind etwa </a:t>
            </a:r>
            <a:r>
              <a:rPr lang="de-DE" dirty="0" smtClean="0"/>
              <a:t>2300$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Crowdsourcing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Besteht aus </a:t>
            </a:r>
            <a:r>
              <a:rPr lang="de-DE" dirty="0"/>
              <a:t>„</a:t>
            </a:r>
            <a:r>
              <a:rPr lang="de-DE" dirty="0" err="1"/>
              <a:t>crowd</a:t>
            </a:r>
            <a:r>
              <a:rPr lang="de-DE" dirty="0" smtClean="0"/>
              <a:t>“ und „</a:t>
            </a:r>
            <a:r>
              <a:rPr lang="de-DE" dirty="0" err="1" smtClean="0"/>
              <a:t>outsourcing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Arbeit wird von Personen erledigt; unabhängig von derer Herkunft, ethnischer Orientierung oder Geschlecht</a:t>
            </a:r>
          </a:p>
          <a:p>
            <a:r>
              <a:rPr lang="de-DE" dirty="0" smtClean="0"/>
              <a:t>Gute Tasks müssen gemäss </a:t>
            </a:r>
            <a:r>
              <a:rPr lang="de-DE" dirty="0" err="1" smtClean="0"/>
              <a:t>Kittur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Kurz und einfach</a:t>
            </a:r>
          </a:p>
          <a:p>
            <a:pPr lvl="1"/>
            <a:r>
              <a:rPr lang="de-DE" dirty="0" smtClean="0"/>
              <a:t>Die </a:t>
            </a:r>
            <a:r>
              <a:rPr lang="de-DE" dirty="0"/>
              <a:t>A</a:t>
            </a:r>
            <a:r>
              <a:rPr lang="de-DE" dirty="0" smtClean="0"/>
              <a:t>bhängigkeiten zwischen den Tasks müssen lösbar sein</a:t>
            </a:r>
          </a:p>
          <a:p>
            <a:pPr lvl="1"/>
            <a:r>
              <a:rPr lang="de-DE" dirty="0" smtClean="0"/>
              <a:t>Die Qualität muss kontrolliert werden können.</a:t>
            </a:r>
          </a:p>
          <a:p>
            <a:r>
              <a:rPr lang="de-DE" dirty="0" smtClean="0"/>
              <a:t>Anreize</a:t>
            </a:r>
          </a:p>
          <a:p>
            <a:pPr lvl="1"/>
            <a:r>
              <a:rPr lang="de-DE" dirty="0" smtClean="0"/>
              <a:t>Finanziell (Amazon </a:t>
            </a:r>
            <a:r>
              <a:rPr lang="de-DE" dirty="0" err="1" smtClean="0"/>
              <a:t>Mechanical</a:t>
            </a:r>
            <a:r>
              <a:rPr lang="de-DE" dirty="0" smtClean="0"/>
              <a:t> Turk, </a:t>
            </a:r>
            <a:r>
              <a:rPr lang="de-DE" dirty="0" err="1" smtClean="0"/>
              <a:t>Clickworker</a:t>
            </a:r>
            <a:r>
              <a:rPr lang="de-DE" dirty="0" smtClean="0"/>
              <a:t>, </a:t>
            </a:r>
            <a:r>
              <a:rPr lang="de-DE" dirty="0" err="1" smtClean="0"/>
              <a:t>Microworkers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Soziale (Wikipedia, </a:t>
            </a:r>
            <a:r>
              <a:rPr lang="de-DE" dirty="0" err="1" smtClean="0"/>
              <a:t>Youtube</a:t>
            </a:r>
            <a:r>
              <a:rPr lang="de-DE" dirty="0" smtClean="0"/>
              <a:t>, Yahoo)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1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smtClean="0"/>
              <a:t>Work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 Pretests könnte noch mehr Personen </a:t>
            </a:r>
            <a:r>
              <a:rPr lang="de-DE" dirty="0" smtClean="0"/>
              <a:t>eliminieren</a:t>
            </a:r>
          </a:p>
          <a:p>
            <a:r>
              <a:rPr lang="de-DE" dirty="0" smtClean="0"/>
              <a:t>Streuen </a:t>
            </a:r>
            <a:r>
              <a:rPr lang="de-DE" dirty="0"/>
              <a:t>von Ground Truth Tests nach x </a:t>
            </a:r>
            <a:r>
              <a:rPr lang="de-DE" dirty="0" smtClean="0"/>
              <a:t>Tasks</a:t>
            </a:r>
            <a:endParaRPr lang="de-DE" dirty="0"/>
          </a:p>
          <a:p>
            <a:r>
              <a:rPr lang="de-DE" dirty="0" smtClean="0"/>
              <a:t>Anderer </a:t>
            </a:r>
            <a:r>
              <a:rPr lang="de-DE" dirty="0" err="1" smtClean="0"/>
              <a:t>Crowdsourcing</a:t>
            </a:r>
            <a:r>
              <a:rPr lang="de-DE" dirty="0" smtClean="0"/>
              <a:t> </a:t>
            </a:r>
            <a:r>
              <a:rPr lang="de-DE" dirty="0"/>
              <a:t>A</a:t>
            </a:r>
            <a:r>
              <a:rPr lang="de-DE" dirty="0" smtClean="0"/>
              <a:t>nbieter </a:t>
            </a:r>
            <a:r>
              <a:rPr lang="de-DE" dirty="0"/>
              <a:t>um zu </a:t>
            </a:r>
            <a:r>
              <a:rPr lang="de-DE" dirty="0" smtClean="0"/>
              <a:t>automatisieren </a:t>
            </a:r>
            <a:endParaRPr lang="de-DE" dirty="0"/>
          </a:p>
          <a:p>
            <a:r>
              <a:rPr lang="de-DE" dirty="0" smtClean="0"/>
              <a:t>Erweiterung für </a:t>
            </a:r>
            <a:r>
              <a:rPr lang="de-DE" dirty="0"/>
              <a:t>andere </a:t>
            </a:r>
            <a:r>
              <a:rPr lang="de-DE" dirty="0" smtClean="0"/>
              <a:t>Sportarten, </a:t>
            </a:r>
            <a:r>
              <a:rPr lang="de-DE" dirty="0"/>
              <a:t>die auf </a:t>
            </a:r>
            <a:r>
              <a:rPr lang="de-DE" dirty="0" smtClean="0"/>
              <a:t>rechteckigen Feld </a:t>
            </a:r>
            <a:r>
              <a:rPr lang="de-DE" dirty="0"/>
              <a:t>und mit 2 Teams </a:t>
            </a:r>
            <a:r>
              <a:rPr lang="de-DE" dirty="0" smtClean="0"/>
              <a:t>funktionieren, z.B.</a:t>
            </a:r>
          </a:p>
          <a:p>
            <a:pPr lvl="1"/>
            <a:r>
              <a:rPr lang="de-DE" dirty="0" smtClean="0"/>
              <a:t>Rugby</a:t>
            </a:r>
            <a:r>
              <a:rPr lang="de-DE" dirty="0"/>
              <a:t>, American Football, Volleyball, Handball, Basketball, Feld- Hockey, etc.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9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687668"/>
            <a:ext cx="9144000" cy="1572932"/>
          </a:xfrm>
        </p:spPr>
        <p:txBody>
          <a:bodyPr>
            <a:normAutofit/>
          </a:bodyPr>
          <a:lstStyle/>
          <a:p>
            <a:pPr algn="ctr"/>
            <a:r>
              <a:rPr lang="de-DE" sz="4000" spc="300" dirty="0" smtClean="0">
                <a:solidFill>
                  <a:srgbClr val="173E14"/>
                </a:solidFill>
              </a:rPr>
              <a:t>Vielen Dank für Ihre Aufmerksamkeit!</a:t>
            </a:r>
            <a:endParaRPr lang="de-DE" sz="4000" spc="300" dirty="0">
              <a:solidFill>
                <a:srgbClr val="173E14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11500" y="4575314"/>
            <a:ext cx="2923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spc="600" dirty="0" smtClean="0"/>
              <a:t>FRAGEN?</a:t>
            </a:r>
            <a:endParaRPr lang="de-DE" sz="4000" spc="600" dirty="0"/>
          </a:p>
        </p:txBody>
      </p:sp>
    </p:spTree>
    <p:extLst>
      <p:ext uri="{BB962C8B-B14F-4D97-AF65-F5344CB8AC3E}">
        <p14:creationId xmlns:p14="http://schemas.microsoft.com/office/powerpoint/2010/main" val="6150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Microworkers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500‘000 </a:t>
            </a:r>
            <a:r>
              <a:rPr lang="de-DE" dirty="0" err="1" smtClean="0"/>
              <a:t>workers</a:t>
            </a:r>
            <a:endParaRPr lang="de-DE" dirty="0" smtClean="0"/>
          </a:p>
          <a:p>
            <a:r>
              <a:rPr lang="de-DE" dirty="0" smtClean="0"/>
              <a:t>Relativ jung (2009)</a:t>
            </a:r>
          </a:p>
          <a:p>
            <a:r>
              <a:rPr lang="de-DE" dirty="0" smtClean="0"/>
              <a:t>Generierung des Überprüfungscodes sehr flexibel</a:t>
            </a:r>
          </a:p>
          <a:p>
            <a:r>
              <a:rPr lang="de-DE" dirty="0" smtClean="0"/>
              <a:t>Manuelles </a:t>
            </a:r>
            <a:r>
              <a:rPr lang="de-DE" dirty="0" smtClean="0"/>
              <a:t>akzeptieren der Tasks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6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Microworkers</a:t>
            </a:r>
            <a:r>
              <a:rPr lang="de-DE" dirty="0" smtClean="0"/>
              <a:t> - VCODE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72731" y="2007214"/>
            <a:ext cx="4320923" cy="4743792"/>
          </a:xfrm>
          <a:prstGeom prst="rect">
            <a:avLst/>
          </a:prstGeom>
          <a:solidFill>
            <a:srgbClr val="0092C5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800" u="sng" dirty="0" err="1" smtClean="0">
                <a:solidFill>
                  <a:srgbClr val="000090"/>
                </a:solidFill>
              </a:rPr>
              <a:t>Microworkers</a:t>
            </a:r>
            <a:endParaRPr lang="de-DE" sz="2800" u="sng" dirty="0">
              <a:solidFill>
                <a:srgbClr val="00009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693655" y="2007215"/>
            <a:ext cx="4307120" cy="4743791"/>
          </a:xfrm>
          <a:prstGeom prst="rect">
            <a:avLst/>
          </a:prstGeom>
          <a:solidFill>
            <a:srgbClr val="BF2FC3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sz="2800" u="sng" dirty="0" err="1" smtClean="0">
                <a:solidFill>
                  <a:srgbClr val="000090"/>
                </a:solidFill>
              </a:rPr>
              <a:t>SportSense</a:t>
            </a:r>
            <a:r>
              <a:rPr lang="de-DE" sz="2800" u="sng" dirty="0" smtClean="0">
                <a:solidFill>
                  <a:srgbClr val="000090"/>
                </a:solidFill>
              </a:rPr>
              <a:t> </a:t>
            </a:r>
            <a:r>
              <a:rPr lang="de-DE" sz="2800" u="sng" dirty="0" err="1" smtClean="0">
                <a:solidFill>
                  <a:srgbClr val="000090"/>
                </a:solidFill>
              </a:rPr>
              <a:t>Crowdapp</a:t>
            </a:r>
            <a:endParaRPr lang="de-DE" sz="2800" u="sng" dirty="0">
              <a:solidFill>
                <a:srgbClr val="000090"/>
              </a:solidFill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597996" y="2820111"/>
            <a:ext cx="2040454" cy="1399244"/>
            <a:chOff x="597996" y="2820111"/>
            <a:chExt cx="2040454" cy="1399244"/>
          </a:xfrm>
        </p:grpSpPr>
        <p:sp>
          <p:nvSpPr>
            <p:cNvPr id="7" name="Rechteck 6"/>
            <p:cNvSpPr/>
            <p:nvPr/>
          </p:nvSpPr>
          <p:spPr>
            <a:xfrm>
              <a:off x="597996" y="2820111"/>
              <a:ext cx="2040454" cy="822960"/>
            </a:xfrm>
            <a:prstGeom prst="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Campaign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597996" y="3643071"/>
              <a:ext cx="2040453" cy="576284"/>
            </a:xfrm>
            <a:prstGeom prst="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de-DE" dirty="0" smtClean="0">
                  <a:solidFill>
                    <a:srgbClr val="000000"/>
                  </a:solidFill>
                </a:rPr>
                <a:t>Task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Pfeil nach links 8"/>
          <p:cNvSpPr/>
          <p:nvPr/>
        </p:nvSpPr>
        <p:spPr>
          <a:xfrm rot="20722992">
            <a:off x="2739349" y="2770782"/>
            <a:ext cx="1532805" cy="570891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erstellt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1" name="Pfeil nach links 10"/>
          <p:cNvSpPr/>
          <p:nvPr/>
        </p:nvSpPr>
        <p:spPr>
          <a:xfrm rot="19165947">
            <a:off x="839558" y="4640493"/>
            <a:ext cx="1656738" cy="549537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de-DE" dirty="0" smtClean="0">
                <a:solidFill>
                  <a:srgbClr val="000000"/>
                </a:solidFill>
              </a:rPr>
              <a:t>zugeordnet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 rot="20427559">
            <a:off x="1302657" y="4565171"/>
            <a:ext cx="5222202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Parameter: </a:t>
            </a:r>
            <a:r>
              <a:rPr lang="de-DE" dirty="0" err="1" smtClean="0">
                <a:solidFill>
                  <a:srgbClr val="000000"/>
                </a:solidFill>
              </a:rPr>
              <a:t>microworkersId</a:t>
            </a:r>
            <a:r>
              <a:rPr lang="de-DE" dirty="0" smtClean="0">
                <a:solidFill>
                  <a:srgbClr val="000000"/>
                </a:solidFill>
              </a:rPr>
              <a:t>, </a:t>
            </a:r>
            <a:r>
              <a:rPr lang="de-DE" dirty="0" err="1" smtClean="0">
                <a:solidFill>
                  <a:srgbClr val="000000"/>
                </a:solidFill>
              </a:rPr>
              <a:t>campaignIn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1" name="Gruppierung 20"/>
          <p:cNvGrpSpPr/>
          <p:nvPr/>
        </p:nvGrpSpPr>
        <p:grpSpPr>
          <a:xfrm>
            <a:off x="6557313" y="2755738"/>
            <a:ext cx="2087197" cy="1933340"/>
            <a:chOff x="6557313" y="2755738"/>
            <a:chExt cx="2087197" cy="1933340"/>
          </a:xfrm>
        </p:grpSpPr>
        <p:sp>
          <p:nvSpPr>
            <p:cNvPr id="13" name="Rechteck 12"/>
            <p:cNvSpPr/>
            <p:nvPr/>
          </p:nvSpPr>
          <p:spPr>
            <a:xfrm>
              <a:off x="6557315" y="3381099"/>
              <a:ext cx="2087195" cy="590081"/>
            </a:xfrm>
            <a:prstGeom prst="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de-DE" dirty="0" smtClean="0">
                  <a:solidFill>
                    <a:srgbClr val="000000"/>
                  </a:solidFill>
                </a:rPr>
                <a:t>Task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4" name="Rechteck 13"/>
            <p:cNvSpPr/>
            <p:nvPr/>
          </p:nvSpPr>
          <p:spPr>
            <a:xfrm>
              <a:off x="6557315" y="3971180"/>
              <a:ext cx="2087195" cy="717898"/>
            </a:xfrm>
            <a:prstGeom prst="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de-DE" dirty="0" smtClean="0">
                  <a:solidFill>
                    <a:srgbClr val="000000"/>
                  </a:solidFill>
                </a:rPr>
                <a:t>Video </a:t>
              </a:r>
              <a:r>
                <a:rPr lang="de-DE" dirty="0" err="1" smtClean="0">
                  <a:solidFill>
                    <a:srgbClr val="000000"/>
                  </a:solidFill>
                </a:rPr>
                <a:t>Sequence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6557313" y="2755738"/>
              <a:ext cx="2087195" cy="625361"/>
            </a:xfrm>
            <a:prstGeom prst="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Campaign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Pfeil nach rechts 15"/>
          <p:cNvSpPr/>
          <p:nvPr/>
        </p:nvSpPr>
        <p:spPr>
          <a:xfrm rot="1090092">
            <a:off x="5088685" y="2842085"/>
            <a:ext cx="1410899" cy="59587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erstellt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8" name="Pfeil nach links 17"/>
          <p:cNvSpPr/>
          <p:nvPr/>
        </p:nvSpPr>
        <p:spPr>
          <a:xfrm rot="19445123">
            <a:off x="6574624" y="5103099"/>
            <a:ext cx="1598700" cy="577149"/>
          </a:xfrm>
          <a:prstGeom prst="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generiert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9" name="Verbindungsstelle 18"/>
          <p:cNvSpPr/>
          <p:nvPr/>
        </p:nvSpPr>
        <p:spPr>
          <a:xfrm>
            <a:off x="5345151" y="5609836"/>
            <a:ext cx="1364016" cy="674132"/>
          </a:xfrm>
          <a:prstGeom prst="flowChartConnector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Token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0" name="Pfeil nach links 19"/>
          <p:cNvSpPr/>
          <p:nvPr/>
        </p:nvSpPr>
        <p:spPr>
          <a:xfrm>
            <a:off x="1601365" y="5825131"/>
            <a:ext cx="3630680" cy="608343"/>
          </a:xfrm>
          <a:prstGeom prst="lef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de-DE" dirty="0" smtClean="0">
                <a:solidFill>
                  <a:srgbClr val="000000"/>
                </a:solidFill>
              </a:rPr>
              <a:t>angezeigt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23" name="Gruppierung 22"/>
          <p:cNvGrpSpPr/>
          <p:nvPr/>
        </p:nvGrpSpPr>
        <p:grpSpPr>
          <a:xfrm>
            <a:off x="4089557" y="2574301"/>
            <a:ext cx="1208196" cy="991464"/>
            <a:chOff x="4089557" y="2574301"/>
            <a:chExt cx="1208196" cy="991464"/>
          </a:xfrm>
        </p:grpSpPr>
        <p:pic>
          <p:nvPicPr>
            <p:cNvPr id="3" name="Bild 2" descr="kopf.gif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8D7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992" y="2574301"/>
              <a:ext cx="693323" cy="766872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4089557" y="3196433"/>
              <a:ext cx="120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FF8D72"/>
                  </a:solidFill>
                </a:rPr>
                <a:t>Employer</a:t>
              </a:r>
              <a:endParaRPr lang="de-DE" dirty="0">
                <a:solidFill>
                  <a:srgbClr val="FF8D72"/>
                </a:solidFill>
              </a:endParaRPr>
            </a:p>
          </p:txBody>
        </p:sp>
      </p:grpSp>
      <p:grpSp>
        <p:nvGrpSpPr>
          <p:cNvPr id="24" name="Gruppierung 23"/>
          <p:cNvGrpSpPr/>
          <p:nvPr/>
        </p:nvGrpSpPr>
        <p:grpSpPr>
          <a:xfrm>
            <a:off x="372731" y="5491866"/>
            <a:ext cx="972742" cy="1161434"/>
            <a:chOff x="372731" y="5491866"/>
            <a:chExt cx="972742" cy="1161434"/>
          </a:xfrm>
        </p:grpSpPr>
        <p:pic>
          <p:nvPicPr>
            <p:cNvPr id="6" name="Bild 5" descr="kopf.gif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0BA25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74" y="5491866"/>
              <a:ext cx="716133" cy="792102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72731" y="6283968"/>
              <a:ext cx="972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CFFCC"/>
                  </a:solidFill>
                </a:rPr>
                <a:t>Worker</a:t>
              </a:r>
              <a:endParaRPr lang="de-DE" dirty="0">
                <a:solidFill>
                  <a:srgbClr val="CCFFCC"/>
                </a:solidFill>
              </a:endParaRPr>
            </a:p>
          </p:txBody>
        </p:sp>
      </p:grpSp>
      <p:sp>
        <p:nvSpPr>
          <p:cNvPr id="25" name="Foliennummernplatzhalt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pic>
        <p:nvPicPr>
          <p:cNvPr id="9" name="Inhaltsplatzhalter 8" descr="old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b="2617"/>
          <a:stretch/>
        </p:blipFill>
        <p:spPr>
          <a:xfrm>
            <a:off x="497541" y="2482850"/>
            <a:ext cx="3657600" cy="3536950"/>
          </a:xfrm>
        </p:spPr>
      </p:pic>
      <p:pic>
        <p:nvPicPr>
          <p:cNvPr id="10" name="Inhaltsplatzhalter 9" descr="Second.png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" r="74" b="-328"/>
          <a:stretch/>
        </p:blipFill>
        <p:spPr>
          <a:xfrm>
            <a:off x="4399878" y="2597150"/>
            <a:ext cx="3654909" cy="3321050"/>
          </a:xfrm>
        </p:spPr>
      </p:pic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Erstes Layout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Zweites Layout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7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Integration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8</a:t>
            </a:fld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1346200" y="2197100"/>
            <a:ext cx="1066800" cy="218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Event1</a:t>
            </a:r>
          </a:p>
          <a:p>
            <a:pPr algn="ctr"/>
            <a:r>
              <a:rPr lang="de-DE" dirty="0" smtClean="0"/>
              <a:t>Event2</a:t>
            </a:r>
            <a:endParaRPr lang="de-DE" dirty="0"/>
          </a:p>
          <a:p>
            <a:pPr algn="ctr"/>
            <a:r>
              <a:rPr lang="de-DE" dirty="0" smtClean="0"/>
              <a:t>Event3</a:t>
            </a:r>
            <a:endParaRPr lang="de-DE" dirty="0"/>
          </a:p>
          <a:p>
            <a:pPr algn="ctr"/>
            <a:r>
              <a:rPr lang="de-DE" dirty="0" smtClean="0"/>
              <a:t>Event4</a:t>
            </a:r>
            <a:endParaRPr lang="de-DE" dirty="0"/>
          </a:p>
          <a:p>
            <a:pPr algn="ctr"/>
            <a:r>
              <a:rPr lang="de-DE" dirty="0" smtClean="0"/>
              <a:t>Event5</a:t>
            </a:r>
          </a:p>
          <a:p>
            <a:pPr algn="ctr"/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6" name="Pfeil nach rechts 5"/>
          <p:cNvSpPr/>
          <p:nvPr/>
        </p:nvSpPr>
        <p:spPr>
          <a:xfrm>
            <a:off x="2413000" y="2830068"/>
            <a:ext cx="1592580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agnetplattenspeicher 6"/>
          <p:cNvSpPr/>
          <p:nvPr/>
        </p:nvSpPr>
        <p:spPr>
          <a:xfrm>
            <a:off x="4005580" y="2565400"/>
            <a:ext cx="1214120" cy="1097280"/>
          </a:xfrm>
          <a:prstGeom prst="flowChartMagneticDisk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de-DE" dirty="0" smtClean="0"/>
              <a:t>DBSCAN</a:t>
            </a:r>
            <a:endParaRPr lang="de-DE" dirty="0"/>
          </a:p>
        </p:txBody>
      </p:sp>
      <p:sp>
        <p:nvSpPr>
          <p:cNvPr id="8" name="Pfeil nach rechts 7"/>
          <p:cNvSpPr/>
          <p:nvPr/>
        </p:nvSpPr>
        <p:spPr>
          <a:xfrm>
            <a:off x="5219700" y="2830068"/>
            <a:ext cx="1828800" cy="48463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048499" y="2197100"/>
            <a:ext cx="1006287" cy="218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Basis1</a:t>
            </a:r>
          </a:p>
          <a:p>
            <a:pPr algn="ctr"/>
            <a:r>
              <a:rPr lang="de-DE" dirty="0" smtClean="0"/>
              <a:t>Basis2</a:t>
            </a:r>
          </a:p>
          <a:p>
            <a:pPr algn="ctr"/>
            <a:r>
              <a:rPr lang="de-DE" dirty="0" smtClean="0"/>
              <a:t>Basis3</a:t>
            </a:r>
          </a:p>
          <a:p>
            <a:pPr algn="ctr"/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11" name="Pfeil nach links 10"/>
          <p:cNvSpPr/>
          <p:nvPr/>
        </p:nvSpPr>
        <p:spPr>
          <a:xfrm>
            <a:off x="2413000" y="4381500"/>
            <a:ext cx="4635499" cy="1574057"/>
          </a:xfrm>
          <a:custGeom>
            <a:avLst/>
            <a:gdLst>
              <a:gd name="connsiteX0" fmla="*/ 0 w 978408"/>
              <a:gd name="connsiteY0" fmla="*/ 242316 h 484632"/>
              <a:gd name="connsiteX1" fmla="*/ 242316 w 978408"/>
              <a:gd name="connsiteY1" fmla="*/ 0 h 484632"/>
              <a:gd name="connsiteX2" fmla="*/ 242316 w 978408"/>
              <a:gd name="connsiteY2" fmla="*/ 121158 h 484632"/>
              <a:gd name="connsiteX3" fmla="*/ 978408 w 978408"/>
              <a:gd name="connsiteY3" fmla="*/ 121158 h 484632"/>
              <a:gd name="connsiteX4" fmla="*/ 978408 w 978408"/>
              <a:gd name="connsiteY4" fmla="*/ 363474 h 484632"/>
              <a:gd name="connsiteX5" fmla="*/ 242316 w 978408"/>
              <a:gd name="connsiteY5" fmla="*/ 363474 h 484632"/>
              <a:gd name="connsiteX6" fmla="*/ 242316 w 978408"/>
              <a:gd name="connsiteY6" fmla="*/ 484632 h 484632"/>
              <a:gd name="connsiteX7" fmla="*/ 0 w 978408"/>
              <a:gd name="connsiteY7" fmla="*/ 242316 h 484632"/>
              <a:gd name="connsiteX0" fmla="*/ 0 w 978408"/>
              <a:gd name="connsiteY0" fmla="*/ 242316 h 596921"/>
              <a:gd name="connsiteX1" fmla="*/ 242316 w 978408"/>
              <a:gd name="connsiteY1" fmla="*/ 0 h 596921"/>
              <a:gd name="connsiteX2" fmla="*/ 242316 w 978408"/>
              <a:gd name="connsiteY2" fmla="*/ 121158 h 596921"/>
              <a:gd name="connsiteX3" fmla="*/ 978408 w 978408"/>
              <a:gd name="connsiteY3" fmla="*/ 121158 h 596921"/>
              <a:gd name="connsiteX4" fmla="*/ 978408 w 978408"/>
              <a:gd name="connsiteY4" fmla="*/ 363474 h 596921"/>
              <a:gd name="connsiteX5" fmla="*/ 609600 w 978408"/>
              <a:gd name="connsiteY5" fmla="*/ 596900 h 596921"/>
              <a:gd name="connsiteX6" fmla="*/ 242316 w 978408"/>
              <a:gd name="connsiteY6" fmla="*/ 363474 h 596921"/>
              <a:gd name="connsiteX7" fmla="*/ 242316 w 978408"/>
              <a:gd name="connsiteY7" fmla="*/ 484632 h 596921"/>
              <a:gd name="connsiteX8" fmla="*/ 0 w 978408"/>
              <a:gd name="connsiteY8" fmla="*/ 242316 h 596921"/>
              <a:gd name="connsiteX0" fmla="*/ 0 w 978408"/>
              <a:gd name="connsiteY0" fmla="*/ 242316 h 596921"/>
              <a:gd name="connsiteX1" fmla="*/ 242316 w 978408"/>
              <a:gd name="connsiteY1" fmla="*/ 0 h 596921"/>
              <a:gd name="connsiteX2" fmla="*/ 242316 w 978408"/>
              <a:gd name="connsiteY2" fmla="*/ 121158 h 596921"/>
              <a:gd name="connsiteX3" fmla="*/ 622300 w 978408"/>
              <a:gd name="connsiteY3" fmla="*/ 381000 h 596921"/>
              <a:gd name="connsiteX4" fmla="*/ 978408 w 978408"/>
              <a:gd name="connsiteY4" fmla="*/ 121158 h 596921"/>
              <a:gd name="connsiteX5" fmla="*/ 978408 w 978408"/>
              <a:gd name="connsiteY5" fmla="*/ 363474 h 596921"/>
              <a:gd name="connsiteX6" fmla="*/ 609600 w 978408"/>
              <a:gd name="connsiteY6" fmla="*/ 596900 h 596921"/>
              <a:gd name="connsiteX7" fmla="*/ 242316 w 978408"/>
              <a:gd name="connsiteY7" fmla="*/ 363474 h 596921"/>
              <a:gd name="connsiteX8" fmla="*/ 242316 w 978408"/>
              <a:gd name="connsiteY8" fmla="*/ 484632 h 596921"/>
              <a:gd name="connsiteX9" fmla="*/ 0 w 978408"/>
              <a:gd name="connsiteY9" fmla="*/ 242316 h 596921"/>
              <a:gd name="connsiteX0" fmla="*/ 0 w 978408"/>
              <a:gd name="connsiteY0" fmla="*/ 242316 h 1282705"/>
              <a:gd name="connsiteX1" fmla="*/ 242316 w 978408"/>
              <a:gd name="connsiteY1" fmla="*/ 0 h 1282705"/>
              <a:gd name="connsiteX2" fmla="*/ 242316 w 978408"/>
              <a:gd name="connsiteY2" fmla="*/ 121158 h 1282705"/>
              <a:gd name="connsiteX3" fmla="*/ 622300 w 978408"/>
              <a:gd name="connsiteY3" fmla="*/ 381000 h 1282705"/>
              <a:gd name="connsiteX4" fmla="*/ 978408 w 978408"/>
              <a:gd name="connsiteY4" fmla="*/ 121158 h 1282705"/>
              <a:gd name="connsiteX5" fmla="*/ 978408 w 978408"/>
              <a:gd name="connsiteY5" fmla="*/ 363474 h 1282705"/>
              <a:gd name="connsiteX6" fmla="*/ 615097 w 978408"/>
              <a:gd name="connsiteY6" fmla="*/ 1282700 h 1282705"/>
              <a:gd name="connsiteX7" fmla="*/ 242316 w 978408"/>
              <a:gd name="connsiteY7" fmla="*/ 363474 h 1282705"/>
              <a:gd name="connsiteX8" fmla="*/ 242316 w 978408"/>
              <a:gd name="connsiteY8" fmla="*/ 484632 h 1282705"/>
              <a:gd name="connsiteX9" fmla="*/ 0 w 978408"/>
              <a:gd name="connsiteY9" fmla="*/ 242316 h 1282705"/>
              <a:gd name="connsiteX0" fmla="*/ 0 w 978408"/>
              <a:gd name="connsiteY0" fmla="*/ 242316 h 1282705"/>
              <a:gd name="connsiteX1" fmla="*/ 242316 w 978408"/>
              <a:gd name="connsiteY1" fmla="*/ 0 h 1282705"/>
              <a:gd name="connsiteX2" fmla="*/ 242316 w 978408"/>
              <a:gd name="connsiteY2" fmla="*/ 121158 h 1282705"/>
              <a:gd name="connsiteX3" fmla="*/ 622300 w 978408"/>
              <a:gd name="connsiteY3" fmla="*/ 889000 h 1282705"/>
              <a:gd name="connsiteX4" fmla="*/ 978408 w 978408"/>
              <a:gd name="connsiteY4" fmla="*/ 121158 h 1282705"/>
              <a:gd name="connsiteX5" fmla="*/ 978408 w 978408"/>
              <a:gd name="connsiteY5" fmla="*/ 363474 h 1282705"/>
              <a:gd name="connsiteX6" fmla="*/ 615097 w 978408"/>
              <a:gd name="connsiteY6" fmla="*/ 1282700 h 1282705"/>
              <a:gd name="connsiteX7" fmla="*/ 242316 w 978408"/>
              <a:gd name="connsiteY7" fmla="*/ 363474 h 1282705"/>
              <a:gd name="connsiteX8" fmla="*/ 242316 w 978408"/>
              <a:gd name="connsiteY8" fmla="*/ 484632 h 1282705"/>
              <a:gd name="connsiteX9" fmla="*/ 0 w 978408"/>
              <a:gd name="connsiteY9" fmla="*/ 242316 h 1282705"/>
              <a:gd name="connsiteX0" fmla="*/ 0 w 978408"/>
              <a:gd name="connsiteY0" fmla="*/ 349758 h 1390147"/>
              <a:gd name="connsiteX1" fmla="*/ 242316 w 978408"/>
              <a:gd name="connsiteY1" fmla="*/ 107442 h 1390147"/>
              <a:gd name="connsiteX2" fmla="*/ 242316 w 978408"/>
              <a:gd name="connsiteY2" fmla="*/ 228600 h 1390147"/>
              <a:gd name="connsiteX3" fmla="*/ 622300 w 978408"/>
              <a:gd name="connsiteY3" fmla="*/ 996442 h 1390147"/>
              <a:gd name="connsiteX4" fmla="*/ 978408 w 978408"/>
              <a:gd name="connsiteY4" fmla="*/ 0 h 1390147"/>
              <a:gd name="connsiteX5" fmla="*/ 978408 w 978408"/>
              <a:gd name="connsiteY5" fmla="*/ 470916 h 1390147"/>
              <a:gd name="connsiteX6" fmla="*/ 615097 w 978408"/>
              <a:gd name="connsiteY6" fmla="*/ 1390142 h 1390147"/>
              <a:gd name="connsiteX7" fmla="*/ 242316 w 978408"/>
              <a:gd name="connsiteY7" fmla="*/ 470916 h 1390147"/>
              <a:gd name="connsiteX8" fmla="*/ 242316 w 978408"/>
              <a:gd name="connsiteY8" fmla="*/ 592074 h 1390147"/>
              <a:gd name="connsiteX9" fmla="*/ 0 w 978408"/>
              <a:gd name="connsiteY9" fmla="*/ 349758 h 1390147"/>
              <a:gd name="connsiteX0" fmla="*/ 0 w 981156"/>
              <a:gd name="connsiteY0" fmla="*/ 349758 h 1390147"/>
              <a:gd name="connsiteX1" fmla="*/ 242316 w 981156"/>
              <a:gd name="connsiteY1" fmla="*/ 107442 h 1390147"/>
              <a:gd name="connsiteX2" fmla="*/ 242316 w 981156"/>
              <a:gd name="connsiteY2" fmla="*/ 228600 h 1390147"/>
              <a:gd name="connsiteX3" fmla="*/ 622300 w 981156"/>
              <a:gd name="connsiteY3" fmla="*/ 996442 h 1390147"/>
              <a:gd name="connsiteX4" fmla="*/ 978408 w 981156"/>
              <a:gd name="connsiteY4" fmla="*/ 0 h 1390147"/>
              <a:gd name="connsiteX5" fmla="*/ 981156 w 981156"/>
              <a:gd name="connsiteY5" fmla="*/ 432816 h 1390147"/>
              <a:gd name="connsiteX6" fmla="*/ 615097 w 981156"/>
              <a:gd name="connsiteY6" fmla="*/ 1390142 h 1390147"/>
              <a:gd name="connsiteX7" fmla="*/ 242316 w 981156"/>
              <a:gd name="connsiteY7" fmla="*/ 470916 h 1390147"/>
              <a:gd name="connsiteX8" fmla="*/ 242316 w 981156"/>
              <a:gd name="connsiteY8" fmla="*/ 592074 h 1390147"/>
              <a:gd name="connsiteX9" fmla="*/ 0 w 981156"/>
              <a:gd name="connsiteY9" fmla="*/ 349758 h 1390147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981156"/>
              <a:gd name="connsiteY0" fmla="*/ 349758 h 1390150"/>
              <a:gd name="connsiteX1" fmla="*/ 242316 w 981156"/>
              <a:gd name="connsiteY1" fmla="*/ 107442 h 1390150"/>
              <a:gd name="connsiteX2" fmla="*/ 242316 w 981156"/>
              <a:gd name="connsiteY2" fmla="*/ 228600 h 1390150"/>
              <a:gd name="connsiteX3" fmla="*/ 622300 w 981156"/>
              <a:gd name="connsiteY3" fmla="*/ 996442 h 1390150"/>
              <a:gd name="connsiteX4" fmla="*/ 978408 w 981156"/>
              <a:gd name="connsiteY4" fmla="*/ 0 h 1390150"/>
              <a:gd name="connsiteX5" fmla="*/ 981156 w 981156"/>
              <a:gd name="connsiteY5" fmla="*/ 432816 h 1390150"/>
              <a:gd name="connsiteX6" fmla="*/ 615097 w 981156"/>
              <a:gd name="connsiteY6" fmla="*/ 1390142 h 1390150"/>
              <a:gd name="connsiteX7" fmla="*/ 242316 w 981156"/>
              <a:gd name="connsiteY7" fmla="*/ 470916 h 1390150"/>
              <a:gd name="connsiteX8" fmla="*/ 242316 w 981156"/>
              <a:gd name="connsiteY8" fmla="*/ 592074 h 1390150"/>
              <a:gd name="connsiteX9" fmla="*/ 0 w 981156"/>
              <a:gd name="connsiteY9" fmla="*/ 349758 h 1390150"/>
              <a:gd name="connsiteX0" fmla="*/ 0 w 865726"/>
              <a:gd name="connsiteY0" fmla="*/ 95758 h 1390150"/>
              <a:gd name="connsiteX1" fmla="*/ 126886 w 865726"/>
              <a:gd name="connsiteY1" fmla="*/ 107442 h 1390150"/>
              <a:gd name="connsiteX2" fmla="*/ 126886 w 865726"/>
              <a:gd name="connsiteY2" fmla="*/ 228600 h 1390150"/>
              <a:gd name="connsiteX3" fmla="*/ 506870 w 865726"/>
              <a:gd name="connsiteY3" fmla="*/ 996442 h 1390150"/>
              <a:gd name="connsiteX4" fmla="*/ 862978 w 865726"/>
              <a:gd name="connsiteY4" fmla="*/ 0 h 1390150"/>
              <a:gd name="connsiteX5" fmla="*/ 865726 w 865726"/>
              <a:gd name="connsiteY5" fmla="*/ 432816 h 1390150"/>
              <a:gd name="connsiteX6" fmla="*/ 499667 w 865726"/>
              <a:gd name="connsiteY6" fmla="*/ 1390142 h 1390150"/>
              <a:gd name="connsiteX7" fmla="*/ 126886 w 865726"/>
              <a:gd name="connsiteY7" fmla="*/ 470916 h 1390150"/>
              <a:gd name="connsiteX8" fmla="*/ 126886 w 865726"/>
              <a:gd name="connsiteY8" fmla="*/ 592074 h 1390150"/>
              <a:gd name="connsiteX9" fmla="*/ 0 w 865726"/>
              <a:gd name="connsiteY9" fmla="*/ 95758 h 1390150"/>
              <a:gd name="connsiteX0" fmla="*/ 0 w 865726"/>
              <a:gd name="connsiteY0" fmla="*/ 95758 h 1390150"/>
              <a:gd name="connsiteX1" fmla="*/ 126886 w 865726"/>
              <a:gd name="connsiteY1" fmla="*/ 107442 h 1390150"/>
              <a:gd name="connsiteX2" fmla="*/ 126886 w 865726"/>
              <a:gd name="connsiteY2" fmla="*/ 228600 h 1390150"/>
              <a:gd name="connsiteX3" fmla="*/ 506870 w 865726"/>
              <a:gd name="connsiteY3" fmla="*/ 996442 h 1390150"/>
              <a:gd name="connsiteX4" fmla="*/ 862978 w 865726"/>
              <a:gd name="connsiteY4" fmla="*/ 0 h 1390150"/>
              <a:gd name="connsiteX5" fmla="*/ 865726 w 865726"/>
              <a:gd name="connsiteY5" fmla="*/ 432816 h 1390150"/>
              <a:gd name="connsiteX6" fmla="*/ 499667 w 865726"/>
              <a:gd name="connsiteY6" fmla="*/ 1390142 h 1390150"/>
              <a:gd name="connsiteX7" fmla="*/ 126886 w 865726"/>
              <a:gd name="connsiteY7" fmla="*/ 470916 h 1390150"/>
              <a:gd name="connsiteX8" fmla="*/ 126886 w 865726"/>
              <a:gd name="connsiteY8" fmla="*/ 592074 h 1390150"/>
              <a:gd name="connsiteX9" fmla="*/ 0 w 865726"/>
              <a:gd name="connsiteY9" fmla="*/ 95758 h 1390150"/>
              <a:gd name="connsiteX0" fmla="*/ 0 w 865726"/>
              <a:gd name="connsiteY0" fmla="*/ 95758 h 1390150"/>
              <a:gd name="connsiteX1" fmla="*/ 126886 w 865726"/>
              <a:gd name="connsiteY1" fmla="*/ 107442 h 1390150"/>
              <a:gd name="connsiteX2" fmla="*/ 126886 w 865726"/>
              <a:gd name="connsiteY2" fmla="*/ 228600 h 1390150"/>
              <a:gd name="connsiteX3" fmla="*/ 506870 w 865726"/>
              <a:gd name="connsiteY3" fmla="*/ 996442 h 1390150"/>
              <a:gd name="connsiteX4" fmla="*/ 862978 w 865726"/>
              <a:gd name="connsiteY4" fmla="*/ 0 h 1390150"/>
              <a:gd name="connsiteX5" fmla="*/ 865726 w 865726"/>
              <a:gd name="connsiteY5" fmla="*/ 432816 h 1390150"/>
              <a:gd name="connsiteX6" fmla="*/ 499667 w 865726"/>
              <a:gd name="connsiteY6" fmla="*/ 1390142 h 1390150"/>
              <a:gd name="connsiteX7" fmla="*/ 126886 w 865726"/>
              <a:gd name="connsiteY7" fmla="*/ 470916 h 1390150"/>
              <a:gd name="connsiteX8" fmla="*/ 126886 w 865726"/>
              <a:gd name="connsiteY8" fmla="*/ 592074 h 1390150"/>
              <a:gd name="connsiteX9" fmla="*/ 0 w 865726"/>
              <a:gd name="connsiteY9" fmla="*/ 95758 h 1390150"/>
              <a:gd name="connsiteX0" fmla="*/ 0 w 865726"/>
              <a:gd name="connsiteY0" fmla="*/ 95758 h 1390426"/>
              <a:gd name="connsiteX1" fmla="*/ 126886 w 865726"/>
              <a:gd name="connsiteY1" fmla="*/ 107442 h 1390426"/>
              <a:gd name="connsiteX2" fmla="*/ 126886 w 865726"/>
              <a:gd name="connsiteY2" fmla="*/ 228600 h 1390426"/>
              <a:gd name="connsiteX3" fmla="*/ 506870 w 865726"/>
              <a:gd name="connsiteY3" fmla="*/ 996442 h 1390426"/>
              <a:gd name="connsiteX4" fmla="*/ 862978 w 865726"/>
              <a:gd name="connsiteY4" fmla="*/ 0 h 1390426"/>
              <a:gd name="connsiteX5" fmla="*/ 865726 w 865726"/>
              <a:gd name="connsiteY5" fmla="*/ 432816 h 1390426"/>
              <a:gd name="connsiteX6" fmla="*/ 499667 w 865726"/>
              <a:gd name="connsiteY6" fmla="*/ 1390142 h 1390426"/>
              <a:gd name="connsiteX7" fmla="*/ 126886 w 865726"/>
              <a:gd name="connsiteY7" fmla="*/ 470916 h 1390426"/>
              <a:gd name="connsiteX8" fmla="*/ 126886 w 865726"/>
              <a:gd name="connsiteY8" fmla="*/ 592074 h 1390426"/>
              <a:gd name="connsiteX9" fmla="*/ 0 w 865726"/>
              <a:gd name="connsiteY9" fmla="*/ 95758 h 1390426"/>
              <a:gd name="connsiteX0" fmla="*/ 0 w 865726"/>
              <a:gd name="connsiteY0" fmla="*/ 95758 h 1390426"/>
              <a:gd name="connsiteX1" fmla="*/ 126886 w 865726"/>
              <a:gd name="connsiteY1" fmla="*/ 107442 h 1390426"/>
              <a:gd name="connsiteX2" fmla="*/ 126886 w 865726"/>
              <a:gd name="connsiteY2" fmla="*/ 228600 h 1390426"/>
              <a:gd name="connsiteX3" fmla="*/ 506870 w 865726"/>
              <a:gd name="connsiteY3" fmla="*/ 996442 h 1390426"/>
              <a:gd name="connsiteX4" fmla="*/ 862978 w 865726"/>
              <a:gd name="connsiteY4" fmla="*/ 0 h 1390426"/>
              <a:gd name="connsiteX5" fmla="*/ 865726 w 865726"/>
              <a:gd name="connsiteY5" fmla="*/ 432816 h 1390426"/>
              <a:gd name="connsiteX6" fmla="*/ 499667 w 865726"/>
              <a:gd name="connsiteY6" fmla="*/ 1390142 h 1390426"/>
              <a:gd name="connsiteX7" fmla="*/ 126886 w 865726"/>
              <a:gd name="connsiteY7" fmla="*/ 470916 h 1390426"/>
              <a:gd name="connsiteX8" fmla="*/ 126886 w 865726"/>
              <a:gd name="connsiteY8" fmla="*/ 592074 h 1390426"/>
              <a:gd name="connsiteX9" fmla="*/ 0 w 865726"/>
              <a:gd name="connsiteY9" fmla="*/ 95758 h 1390426"/>
              <a:gd name="connsiteX0" fmla="*/ 0 w 865726"/>
              <a:gd name="connsiteY0" fmla="*/ 95758 h 1390426"/>
              <a:gd name="connsiteX1" fmla="*/ 126886 w 865726"/>
              <a:gd name="connsiteY1" fmla="*/ 107442 h 1390426"/>
              <a:gd name="connsiteX2" fmla="*/ 126886 w 865726"/>
              <a:gd name="connsiteY2" fmla="*/ 228600 h 1390426"/>
              <a:gd name="connsiteX3" fmla="*/ 506870 w 865726"/>
              <a:gd name="connsiteY3" fmla="*/ 996442 h 1390426"/>
              <a:gd name="connsiteX4" fmla="*/ 862978 w 865726"/>
              <a:gd name="connsiteY4" fmla="*/ 0 h 1390426"/>
              <a:gd name="connsiteX5" fmla="*/ 865726 w 865726"/>
              <a:gd name="connsiteY5" fmla="*/ 432816 h 1390426"/>
              <a:gd name="connsiteX6" fmla="*/ 499667 w 865726"/>
              <a:gd name="connsiteY6" fmla="*/ 1390142 h 1390426"/>
              <a:gd name="connsiteX7" fmla="*/ 126886 w 865726"/>
              <a:gd name="connsiteY7" fmla="*/ 470916 h 1390426"/>
              <a:gd name="connsiteX8" fmla="*/ 126886 w 865726"/>
              <a:gd name="connsiteY8" fmla="*/ 592074 h 1390426"/>
              <a:gd name="connsiteX9" fmla="*/ 0 w 865726"/>
              <a:gd name="connsiteY9" fmla="*/ 95758 h 1390426"/>
              <a:gd name="connsiteX0" fmla="*/ 0 w 865726"/>
              <a:gd name="connsiteY0" fmla="*/ 95758 h 1390426"/>
              <a:gd name="connsiteX1" fmla="*/ 126886 w 865726"/>
              <a:gd name="connsiteY1" fmla="*/ 107442 h 1390426"/>
              <a:gd name="connsiteX2" fmla="*/ 126886 w 865726"/>
              <a:gd name="connsiteY2" fmla="*/ 228600 h 1390426"/>
              <a:gd name="connsiteX3" fmla="*/ 506870 w 865726"/>
              <a:gd name="connsiteY3" fmla="*/ 996442 h 1390426"/>
              <a:gd name="connsiteX4" fmla="*/ 862978 w 865726"/>
              <a:gd name="connsiteY4" fmla="*/ 0 h 1390426"/>
              <a:gd name="connsiteX5" fmla="*/ 865726 w 865726"/>
              <a:gd name="connsiteY5" fmla="*/ 432816 h 1390426"/>
              <a:gd name="connsiteX6" fmla="*/ 499667 w 865726"/>
              <a:gd name="connsiteY6" fmla="*/ 1390142 h 1390426"/>
              <a:gd name="connsiteX7" fmla="*/ 126886 w 865726"/>
              <a:gd name="connsiteY7" fmla="*/ 470916 h 1390426"/>
              <a:gd name="connsiteX8" fmla="*/ 126886 w 865726"/>
              <a:gd name="connsiteY8" fmla="*/ 592074 h 1390426"/>
              <a:gd name="connsiteX9" fmla="*/ 0 w 865726"/>
              <a:gd name="connsiteY9" fmla="*/ 95758 h 1390426"/>
              <a:gd name="connsiteX0" fmla="*/ 0 w 865726"/>
              <a:gd name="connsiteY0" fmla="*/ 102616 h 1397284"/>
              <a:gd name="connsiteX1" fmla="*/ 129311 w 865726"/>
              <a:gd name="connsiteY1" fmla="*/ 0 h 1397284"/>
              <a:gd name="connsiteX2" fmla="*/ 126886 w 865726"/>
              <a:gd name="connsiteY2" fmla="*/ 235458 h 1397284"/>
              <a:gd name="connsiteX3" fmla="*/ 506870 w 865726"/>
              <a:gd name="connsiteY3" fmla="*/ 1003300 h 1397284"/>
              <a:gd name="connsiteX4" fmla="*/ 862978 w 865726"/>
              <a:gd name="connsiteY4" fmla="*/ 6858 h 1397284"/>
              <a:gd name="connsiteX5" fmla="*/ 865726 w 865726"/>
              <a:gd name="connsiteY5" fmla="*/ 439674 h 1397284"/>
              <a:gd name="connsiteX6" fmla="*/ 499667 w 865726"/>
              <a:gd name="connsiteY6" fmla="*/ 1397000 h 1397284"/>
              <a:gd name="connsiteX7" fmla="*/ 126886 w 865726"/>
              <a:gd name="connsiteY7" fmla="*/ 477774 h 1397284"/>
              <a:gd name="connsiteX8" fmla="*/ 126886 w 865726"/>
              <a:gd name="connsiteY8" fmla="*/ 598932 h 1397284"/>
              <a:gd name="connsiteX9" fmla="*/ 0 w 865726"/>
              <a:gd name="connsiteY9" fmla="*/ 102616 h 1397284"/>
              <a:gd name="connsiteX0" fmla="*/ 0 w 865726"/>
              <a:gd name="connsiteY0" fmla="*/ 102616 h 1397284"/>
              <a:gd name="connsiteX1" fmla="*/ 129311 w 865726"/>
              <a:gd name="connsiteY1" fmla="*/ 0 h 1397284"/>
              <a:gd name="connsiteX2" fmla="*/ 126886 w 865726"/>
              <a:gd name="connsiteY2" fmla="*/ 159258 h 1397284"/>
              <a:gd name="connsiteX3" fmla="*/ 506870 w 865726"/>
              <a:gd name="connsiteY3" fmla="*/ 1003300 h 1397284"/>
              <a:gd name="connsiteX4" fmla="*/ 862978 w 865726"/>
              <a:gd name="connsiteY4" fmla="*/ 6858 h 1397284"/>
              <a:gd name="connsiteX5" fmla="*/ 865726 w 865726"/>
              <a:gd name="connsiteY5" fmla="*/ 439674 h 1397284"/>
              <a:gd name="connsiteX6" fmla="*/ 499667 w 865726"/>
              <a:gd name="connsiteY6" fmla="*/ 1397000 h 1397284"/>
              <a:gd name="connsiteX7" fmla="*/ 126886 w 865726"/>
              <a:gd name="connsiteY7" fmla="*/ 477774 h 1397284"/>
              <a:gd name="connsiteX8" fmla="*/ 126886 w 865726"/>
              <a:gd name="connsiteY8" fmla="*/ 598932 h 1397284"/>
              <a:gd name="connsiteX9" fmla="*/ 0 w 865726"/>
              <a:gd name="connsiteY9" fmla="*/ 102616 h 1397284"/>
              <a:gd name="connsiteX0" fmla="*/ 0 w 865726"/>
              <a:gd name="connsiteY0" fmla="*/ 102616 h 1397284"/>
              <a:gd name="connsiteX1" fmla="*/ 129311 w 865726"/>
              <a:gd name="connsiteY1" fmla="*/ 0 h 1397284"/>
              <a:gd name="connsiteX2" fmla="*/ 126886 w 865726"/>
              <a:gd name="connsiteY2" fmla="*/ 159258 h 1397284"/>
              <a:gd name="connsiteX3" fmla="*/ 506870 w 865726"/>
              <a:gd name="connsiteY3" fmla="*/ 1003300 h 1397284"/>
              <a:gd name="connsiteX4" fmla="*/ 862978 w 865726"/>
              <a:gd name="connsiteY4" fmla="*/ 6858 h 1397284"/>
              <a:gd name="connsiteX5" fmla="*/ 865726 w 865726"/>
              <a:gd name="connsiteY5" fmla="*/ 439674 h 1397284"/>
              <a:gd name="connsiteX6" fmla="*/ 499667 w 865726"/>
              <a:gd name="connsiteY6" fmla="*/ 1397000 h 1397284"/>
              <a:gd name="connsiteX7" fmla="*/ 126886 w 865726"/>
              <a:gd name="connsiteY7" fmla="*/ 477774 h 1397284"/>
              <a:gd name="connsiteX8" fmla="*/ 126886 w 865726"/>
              <a:gd name="connsiteY8" fmla="*/ 598932 h 1397284"/>
              <a:gd name="connsiteX9" fmla="*/ 0 w 865726"/>
              <a:gd name="connsiteY9" fmla="*/ 102616 h 1397284"/>
              <a:gd name="connsiteX0" fmla="*/ 0 w 853601"/>
              <a:gd name="connsiteY0" fmla="*/ 0 h 1574068"/>
              <a:gd name="connsiteX1" fmla="*/ 117186 w 853601"/>
              <a:gd name="connsiteY1" fmla="*/ 176784 h 1574068"/>
              <a:gd name="connsiteX2" fmla="*/ 114761 w 853601"/>
              <a:gd name="connsiteY2" fmla="*/ 336042 h 1574068"/>
              <a:gd name="connsiteX3" fmla="*/ 494745 w 853601"/>
              <a:gd name="connsiteY3" fmla="*/ 1180084 h 1574068"/>
              <a:gd name="connsiteX4" fmla="*/ 850853 w 853601"/>
              <a:gd name="connsiteY4" fmla="*/ 183642 h 1574068"/>
              <a:gd name="connsiteX5" fmla="*/ 853601 w 853601"/>
              <a:gd name="connsiteY5" fmla="*/ 616458 h 1574068"/>
              <a:gd name="connsiteX6" fmla="*/ 487542 w 853601"/>
              <a:gd name="connsiteY6" fmla="*/ 1573784 h 1574068"/>
              <a:gd name="connsiteX7" fmla="*/ 114761 w 853601"/>
              <a:gd name="connsiteY7" fmla="*/ 654558 h 1574068"/>
              <a:gd name="connsiteX8" fmla="*/ 114761 w 853601"/>
              <a:gd name="connsiteY8" fmla="*/ 775716 h 1574068"/>
              <a:gd name="connsiteX9" fmla="*/ 0 w 853601"/>
              <a:gd name="connsiteY9" fmla="*/ 0 h 1574068"/>
              <a:gd name="connsiteX0" fmla="*/ 0 w 853601"/>
              <a:gd name="connsiteY0" fmla="*/ 0 h 1574068"/>
              <a:gd name="connsiteX1" fmla="*/ 117186 w 853601"/>
              <a:gd name="connsiteY1" fmla="*/ 176784 h 1574068"/>
              <a:gd name="connsiteX2" fmla="*/ 114761 w 853601"/>
              <a:gd name="connsiteY2" fmla="*/ 336042 h 1574068"/>
              <a:gd name="connsiteX3" fmla="*/ 494745 w 853601"/>
              <a:gd name="connsiteY3" fmla="*/ 1180084 h 1574068"/>
              <a:gd name="connsiteX4" fmla="*/ 853192 w 853601"/>
              <a:gd name="connsiteY4" fmla="*/ 18542 h 1574068"/>
              <a:gd name="connsiteX5" fmla="*/ 853601 w 853601"/>
              <a:gd name="connsiteY5" fmla="*/ 616458 h 1574068"/>
              <a:gd name="connsiteX6" fmla="*/ 487542 w 853601"/>
              <a:gd name="connsiteY6" fmla="*/ 1573784 h 1574068"/>
              <a:gd name="connsiteX7" fmla="*/ 114761 w 853601"/>
              <a:gd name="connsiteY7" fmla="*/ 654558 h 1574068"/>
              <a:gd name="connsiteX8" fmla="*/ 114761 w 853601"/>
              <a:gd name="connsiteY8" fmla="*/ 775716 h 1574068"/>
              <a:gd name="connsiteX9" fmla="*/ 0 w 853601"/>
              <a:gd name="connsiteY9" fmla="*/ 0 h 1574068"/>
              <a:gd name="connsiteX0" fmla="*/ 0 w 853601"/>
              <a:gd name="connsiteY0" fmla="*/ 0 h 1574032"/>
              <a:gd name="connsiteX1" fmla="*/ 117186 w 853601"/>
              <a:gd name="connsiteY1" fmla="*/ 176784 h 1574032"/>
              <a:gd name="connsiteX2" fmla="*/ 114761 w 853601"/>
              <a:gd name="connsiteY2" fmla="*/ 336042 h 1574032"/>
              <a:gd name="connsiteX3" fmla="*/ 494745 w 853601"/>
              <a:gd name="connsiteY3" fmla="*/ 1180084 h 1574032"/>
              <a:gd name="connsiteX4" fmla="*/ 853192 w 853601"/>
              <a:gd name="connsiteY4" fmla="*/ 18542 h 1574032"/>
              <a:gd name="connsiteX5" fmla="*/ 853601 w 853601"/>
              <a:gd name="connsiteY5" fmla="*/ 527558 h 1574032"/>
              <a:gd name="connsiteX6" fmla="*/ 487542 w 853601"/>
              <a:gd name="connsiteY6" fmla="*/ 1573784 h 1574032"/>
              <a:gd name="connsiteX7" fmla="*/ 114761 w 853601"/>
              <a:gd name="connsiteY7" fmla="*/ 654558 h 1574032"/>
              <a:gd name="connsiteX8" fmla="*/ 114761 w 853601"/>
              <a:gd name="connsiteY8" fmla="*/ 775716 h 1574032"/>
              <a:gd name="connsiteX9" fmla="*/ 0 w 853601"/>
              <a:gd name="connsiteY9" fmla="*/ 0 h 1574032"/>
              <a:gd name="connsiteX0" fmla="*/ 0 w 853601"/>
              <a:gd name="connsiteY0" fmla="*/ 0 h 1574057"/>
              <a:gd name="connsiteX1" fmla="*/ 117186 w 853601"/>
              <a:gd name="connsiteY1" fmla="*/ 176784 h 1574057"/>
              <a:gd name="connsiteX2" fmla="*/ 114761 w 853601"/>
              <a:gd name="connsiteY2" fmla="*/ 336042 h 1574057"/>
              <a:gd name="connsiteX3" fmla="*/ 494745 w 853601"/>
              <a:gd name="connsiteY3" fmla="*/ 1180084 h 1574057"/>
              <a:gd name="connsiteX4" fmla="*/ 853192 w 853601"/>
              <a:gd name="connsiteY4" fmla="*/ 18542 h 1574057"/>
              <a:gd name="connsiteX5" fmla="*/ 853601 w 853601"/>
              <a:gd name="connsiteY5" fmla="*/ 527558 h 1574057"/>
              <a:gd name="connsiteX6" fmla="*/ 487542 w 853601"/>
              <a:gd name="connsiteY6" fmla="*/ 1573784 h 1574057"/>
              <a:gd name="connsiteX7" fmla="*/ 114761 w 853601"/>
              <a:gd name="connsiteY7" fmla="*/ 654558 h 1574057"/>
              <a:gd name="connsiteX8" fmla="*/ 114761 w 853601"/>
              <a:gd name="connsiteY8" fmla="*/ 775716 h 1574057"/>
              <a:gd name="connsiteX9" fmla="*/ 0 w 853601"/>
              <a:gd name="connsiteY9" fmla="*/ 0 h 157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3601" h="1574057">
                <a:moveTo>
                  <a:pt x="0" y="0"/>
                </a:moveTo>
                <a:lnTo>
                  <a:pt x="117186" y="176784"/>
                </a:lnTo>
                <a:cubicBezTo>
                  <a:pt x="116378" y="255270"/>
                  <a:pt x="115569" y="257556"/>
                  <a:pt x="114761" y="336042"/>
                </a:cubicBezTo>
                <a:cubicBezTo>
                  <a:pt x="182000" y="651256"/>
                  <a:pt x="336326" y="1309370"/>
                  <a:pt x="494745" y="1180084"/>
                </a:cubicBezTo>
                <a:cubicBezTo>
                  <a:pt x="700910" y="1000337"/>
                  <a:pt x="759224" y="490389"/>
                  <a:pt x="853192" y="18542"/>
                </a:cubicBezTo>
                <a:cubicBezTo>
                  <a:pt x="853328" y="217847"/>
                  <a:pt x="853465" y="328253"/>
                  <a:pt x="853601" y="527558"/>
                </a:cubicBezTo>
                <a:cubicBezTo>
                  <a:pt x="780835" y="956733"/>
                  <a:pt x="688078" y="1589109"/>
                  <a:pt x="487542" y="1573784"/>
                </a:cubicBezTo>
                <a:cubicBezTo>
                  <a:pt x="314459" y="1584875"/>
                  <a:pt x="218328" y="1189567"/>
                  <a:pt x="114761" y="654558"/>
                </a:cubicBezTo>
                <a:lnTo>
                  <a:pt x="114761" y="7757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>
                <a:solidFill>
                  <a:srgbClr val="173E14"/>
                </a:solidFill>
              </a:rPr>
              <a:t>Rating</a:t>
            </a:r>
            <a:endParaRPr lang="de-DE" dirty="0">
              <a:solidFill>
                <a:srgbClr val="173E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Rating System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Qualität der Daten steigern</a:t>
            </a:r>
          </a:p>
          <a:p>
            <a:r>
              <a:rPr lang="de-DE" dirty="0"/>
              <a:t>Schlechtes Rating disqualifiziert User von weiteren Tasks</a:t>
            </a:r>
          </a:p>
          <a:p>
            <a:r>
              <a:rPr lang="de-DE" dirty="0" smtClean="0"/>
              <a:t>Pretest </a:t>
            </a:r>
            <a:r>
              <a:rPr lang="de-DE" dirty="0" smtClean="0"/>
              <a:t>gegen Ground Truth</a:t>
            </a:r>
          </a:p>
          <a:p>
            <a:r>
              <a:rPr lang="de-DE" dirty="0" smtClean="0"/>
              <a:t>Anpassung des Ratings anhand berechneter </a:t>
            </a:r>
            <a:r>
              <a:rPr lang="de-DE" dirty="0" smtClean="0"/>
              <a:t>Daten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Benutzerdefiniert 7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276622"/>
      </a:accent1>
      <a:accent2>
        <a:srgbClr val="2AAF15"/>
      </a:accent2>
      <a:accent3>
        <a:srgbClr val="317134"/>
      </a:accent3>
      <a:accent4>
        <a:srgbClr val="999966"/>
      </a:accent4>
      <a:accent5>
        <a:srgbClr val="F7901E"/>
      </a:accent5>
      <a:accent6>
        <a:srgbClr val="A3A101"/>
      </a:accent6>
      <a:hlink>
        <a:srgbClr val="292ABC"/>
      </a:hlink>
      <a:folHlink>
        <a:srgbClr val="9451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Gaia.thmx</Template>
  <TotalTime>0</TotalTime>
  <Words>994</Words>
  <Application>Microsoft Macintosh PowerPoint</Application>
  <PresentationFormat>Bildschirmpräsentation (4:3)</PresentationFormat>
  <Paragraphs>317</Paragraphs>
  <Slides>31</Slides>
  <Notes>16</Notes>
  <HiddenSlides>0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3" baseType="lpstr">
      <vt:lpstr>Advantage</vt:lpstr>
      <vt:lpstr>Formel</vt:lpstr>
      <vt:lpstr>Bachelor Thesis Presentation</vt:lpstr>
      <vt:lpstr>Motivation</vt:lpstr>
      <vt:lpstr>Crowdsourcing</vt:lpstr>
      <vt:lpstr>Microworkers</vt:lpstr>
      <vt:lpstr>Microworkers - VCODE</vt:lpstr>
      <vt:lpstr>Layout</vt:lpstr>
      <vt:lpstr>Demo</vt:lpstr>
      <vt:lpstr>Data Integration</vt:lpstr>
      <vt:lpstr>Rating System</vt:lpstr>
      <vt:lpstr>Rating System</vt:lpstr>
      <vt:lpstr>Berechnung neuer Basis</vt:lpstr>
      <vt:lpstr>Erster Test</vt:lpstr>
      <vt:lpstr>Weitere Test</vt:lpstr>
      <vt:lpstr>Pretest – Akzeptanzrate</vt:lpstr>
      <vt:lpstr>Pretest – Anzahl verpasster Events</vt:lpstr>
      <vt:lpstr>Pretest – Verteilung Event Rating</vt:lpstr>
      <vt:lpstr>Data Integration</vt:lpstr>
      <vt:lpstr>Data Integration – Berechnete Punkte </vt:lpstr>
      <vt:lpstr>Data Integration – Task Rating</vt:lpstr>
      <vt:lpstr>Data Integration – Resultate</vt:lpstr>
      <vt:lpstr>Workers – Demographie</vt:lpstr>
      <vt:lpstr>Worker – Zeit</vt:lpstr>
      <vt:lpstr>Diskussion  </vt:lpstr>
      <vt:lpstr>Kameraperspektive</vt:lpstr>
      <vt:lpstr>Diskussion  </vt:lpstr>
      <vt:lpstr>Positions</vt:lpstr>
      <vt:lpstr>Diskussion  </vt:lpstr>
      <vt:lpstr>Event</vt:lpstr>
      <vt:lpstr>Diskussion  </vt:lpstr>
      <vt:lpstr>Future Work</vt:lpstr>
      <vt:lpstr>Vielen Dank für Ihre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Fabio Sulser</dc:creator>
  <cp:lastModifiedBy>Fabio Sulser</cp:lastModifiedBy>
  <cp:revision>209</cp:revision>
  <dcterms:created xsi:type="dcterms:W3CDTF">2014-06-06T08:29:27Z</dcterms:created>
  <dcterms:modified xsi:type="dcterms:W3CDTF">2014-06-13T09:19:48Z</dcterms:modified>
</cp:coreProperties>
</file>